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70.xml" ContentType="application/vnd.openxmlformats-officedocument.presentationml.slide+xml"/>
  <Override PartName="/ppt/slides/slide190.xml" ContentType="application/vnd.openxmlformats-officedocument.presentationml.slide+xml"/>
  <Override PartName="/ppt/slides/slide210.xml" ContentType="application/vnd.openxmlformats-officedocument.presentationml.slide+xml"/>
  <Override PartName="/ppt/slideLayouts/slideLayout12.xml" ContentType="application/vnd.openxmlformats-officedocument.presentationml.slideLayout+xml"/>
  <Override PartName="/ppt/slideMasters/slideMaster10.xml" ContentType="application/vnd.openxmlformats-officedocument.presentationml.slideMaster+xml"/>
  <Override PartName="/ppt/slideLayouts/slideLayout80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10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9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85" r:id="rId2"/>
    <p:sldId id="283" r:id="rId3"/>
    <p:sldId id="286" r:id="rId4"/>
    <p:sldId id="287" r:id="rId5"/>
    <p:sldId id="288" r:id="rId6"/>
    <p:sldId id="259" r:id="rId7"/>
    <p:sldId id="291" r:id="rId8"/>
    <p:sldId id="258" r:id="rId9"/>
    <p:sldId id="266" r:id="rId10"/>
    <p:sldId id="281" r:id="rId11"/>
    <p:sldId id="284" r:id="rId12"/>
    <p:sldId id="290" r:id="rId13"/>
    <p:sldId id="260" r:id="rId14"/>
    <p:sldId id="257" r:id="rId15"/>
    <p:sldId id="267" r:id="rId16"/>
    <p:sldId id="274" r:id="rId17"/>
    <p:sldId id="268" r:id="rId18"/>
    <p:sldId id="275" r:id="rId19"/>
    <p:sldId id="269" r:id="rId20"/>
    <p:sldId id="276" r:id="rId21"/>
    <p:sldId id="270" r:id="rId22"/>
    <p:sldId id="277" r:id="rId23"/>
    <p:sldId id="271" r:id="rId24"/>
    <p:sldId id="278" r:id="rId25"/>
    <p:sldId id="272" r:id="rId26"/>
    <p:sldId id="279" r:id="rId27"/>
    <p:sldId id="273" r:id="rId28"/>
    <p:sldId id="280" r:id="rId29"/>
    <p:sldId id="292" r:id="rId30"/>
    <p:sldId id="282" r:id="rId3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979"/>
    <a:srgbClr val="FAEEC4"/>
    <a:srgbClr val="F19153"/>
    <a:srgbClr val="AAFB29"/>
    <a:srgbClr val="F4B183"/>
    <a:srgbClr val="E4F372"/>
    <a:srgbClr val="EBC86A"/>
    <a:srgbClr val="F2EB93"/>
    <a:srgbClr val="EEE15E"/>
    <a:srgbClr val="EFE1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046" autoAdjust="0"/>
  </p:normalViewPr>
  <p:slideViewPr>
    <p:cSldViewPr snapToGrid="0">
      <p:cViewPr>
        <p:scale>
          <a:sx n="66" d="100"/>
          <a:sy n="66" d="100"/>
        </p:scale>
        <p:origin x="130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0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8AD29B-D9F2-4800-BC0C-4315D8B8F26B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4D2E7D-D820-403B-868E-DADD376C61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314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Regulate</a:t>
            </a:r>
            <a:r>
              <a:rPr lang="de-DE" dirty="0"/>
              <a:t> </a:t>
            </a:r>
            <a:r>
              <a:rPr lang="de-DE" dirty="0" err="1"/>
              <a:t>transcription</a:t>
            </a:r>
            <a:r>
              <a:rPr lang="de-DE" dirty="0"/>
              <a:t>, </a:t>
            </a:r>
            <a:r>
              <a:rPr lang="de-DE" dirty="0" err="1"/>
              <a:t>splicing</a:t>
            </a:r>
            <a:r>
              <a:rPr lang="de-DE" dirty="0"/>
              <a:t>, </a:t>
            </a:r>
            <a:r>
              <a:rPr lang="de-DE" dirty="0" err="1"/>
              <a:t>modification</a:t>
            </a:r>
            <a:r>
              <a:rPr lang="de-DE" dirty="0"/>
              <a:t>, </a:t>
            </a:r>
            <a:r>
              <a:rPr lang="de-DE" dirty="0" err="1"/>
              <a:t>intracellular</a:t>
            </a:r>
            <a:r>
              <a:rPr lang="de-DE" dirty="0"/>
              <a:t> </a:t>
            </a:r>
            <a:r>
              <a:rPr lang="de-DE" dirty="0" err="1"/>
              <a:t>trafficking</a:t>
            </a:r>
            <a:r>
              <a:rPr lang="de-DE" dirty="0"/>
              <a:t>, </a:t>
            </a:r>
            <a:r>
              <a:rPr lang="de-DE" dirty="0" err="1"/>
              <a:t>translation</a:t>
            </a:r>
            <a:r>
              <a:rPr lang="de-DE" dirty="0"/>
              <a:t>, </a:t>
            </a:r>
            <a:r>
              <a:rPr lang="de-DE" dirty="0" err="1"/>
              <a:t>decay</a:t>
            </a:r>
            <a:r>
              <a:rPr lang="de-DE" dirty="0"/>
              <a:t> </a:t>
            </a:r>
          </a:p>
          <a:p>
            <a:r>
              <a:rPr lang="de-DE" dirty="0"/>
              <a:t>RNA </a:t>
            </a:r>
            <a:r>
              <a:rPr lang="de-DE" dirty="0" err="1"/>
              <a:t>regulates</a:t>
            </a:r>
            <a:r>
              <a:rPr lang="de-DE" dirty="0"/>
              <a:t> also </a:t>
            </a:r>
            <a:r>
              <a:rPr lang="de-DE" dirty="0" err="1"/>
              <a:t>activity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RBPs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552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7207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500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143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1687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86414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6903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! Proteine die andere Proteine dazu befähigen an RNA zu </a:t>
            </a:r>
            <a:r>
              <a:rPr lang="de-DE"/>
              <a:t>binden erwähnen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2953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r>
              <a:rPr lang="de-DE" dirty="0"/>
              <a:t> alter RBP </a:t>
            </a:r>
            <a:r>
              <a:rPr lang="de-DE" dirty="0" err="1"/>
              <a:t>expression</a:t>
            </a:r>
            <a:r>
              <a:rPr lang="de-DE" dirty="0"/>
              <a:t> </a:t>
            </a:r>
            <a:r>
              <a:rPr lang="de-DE" dirty="0" err="1"/>
              <a:t>levels</a:t>
            </a:r>
            <a:r>
              <a:rPr lang="de-DE" dirty="0"/>
              <a:t>, </a:t>
            </a:r>
            <a:r>
              <a:rPr lang="de-DE" dirty="0" err="1"/>
              <a:t>truncate</a:t>
            </a:r>
            <a:r>
              <a:rPr lang="de-DE" dirty="0"/>
              <a:t> </a:t>
            </a:r>
            <a:r>
              <a:rPr lang="de-DE" dirty="0" err="1"/>
              <a:t>protein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aminoacids</a:t>
            </a:r>
            <a:r>
              <a:rPr lang="de-DE" dirty="0"/>
              <a:t> (</a:t>
            </a:r>
            <a:r>
              <a:rPr lang="de-DE" dirty="0" err="1"/>
              <a:t>interaction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cofactors</a:t>
            </a:r>
            <a:r>
              <a:rPr lang="de-DE" dirty="0"/>
              <a:t>, RNA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metabolites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prevented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altered</a:t>
            </a:r>
            <a:r>
              <a:rPr lang="de-DE" dirty="0"/>
              <a:t>), </a:t>
            </a:r>
            <a:r>
              <a:rPr lang="de-DE" dirty="0" err="1"/>
              <a:t>affect</a:t>
            </a:r>
            <a:r>
              <a:rPr lang="de-DE" dirty="0"/>
              <a:t> (</a:t>
            </a:r>
            <a:r>
              <a:rPr lang="de-DE" dirty="0" err="1"/>
              <a:t>enzymatic</a:t>
            </a:r>
            <a:r>
              <a:rPr lang="de-DE" dirty="0"/>
              <a:t>) </a:t>
            </a:r>
            <a:r>
              <a:rPr lang="de-DE" dirty="0" err="1"/>
              <a:t>properties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RBPs  </a:t>
            </a:r>
          </a:p>
          <a:p>
            <a:r>
              <a:rPr lang="de-DE" dirty="0" err="1"/>
              <a:t>Nearly</a:t>
            </a:r>
            <a:r>
              <a:rPr lang="de-DE" dirty="0"/>
              <a:t> 1/3 </a:t>
            </a:r>
            <a:r>
              <a:rPr lang="de-DE" dirty="0" err="1"/>
              <a:t>of</a:t>
            </a:r>
            <a:r>
              <a:rPr lang="de-DE" dirty="0"/>
              <a:t> RBPs </a:t>
            </a:r>
            <a:r>
              <a:rPr lang="de-DE" dirty="0" err="1"/>
              <a:t>may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mutated</a:t>
            </a:r>
            <a:r>
              <a:rPr lang="de-DE" dirty="0"/>
              <a:t> in </a:t>
            </a:r>
            <a:r>
              <a:rPr lang="de-DE" dirty="0" err="1"/>
              <a:t>diseases</a:t>
            </a:r>
            <a:r>
              <a:rPr lang="de-DE" dirty="0"/>
              <a:t> -&gt;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1000 </a:t>
            </a:r>
            <a:r>
              <a:rPr lang="de-DE" dirty="0" err="1"/>
              <a:t>disease</a:t>
            </a:r>
            <a:r>
              <a:rPr lang="de-DE" dirty="0"/>
              <a:t> </a:t>
            </a:r>
            <a:r>
              <a:rPr lang="de-DE" dirty="0" err="1"/>
              <a:t>related</a:t>
            </a:r>
            <a:r>
              <a:rPr lang="de-DE" dirty="0"/>
              <a:t> RBPs</a:t>
            </a:r>
          </a:p>
          <a:p>
            <a:r>
              <a:rPr lang="de-DE" dirty="0"/>
              <a:t>In </a:t>
            </a:r>
            <a:r>
              <a:rPr lang="de-DE" dirty="0" err="1"/>
              <a:t>mendelian</a:t>
            </a:r>
            <a:r>
              <a:rPr lang="de-DE" dirty="0"/>
              <a:t> </a:t>
            </a:r>
            <a:r>
              <a:rPr lang="de-DE" dirty="0" err="1"/>
              <a:t>disorders</a:t>
            </a:r>
            <a:r>
              <a:rPr lang="de-DE" dirty="0"/>
              <a:t> RBPs </a:t>
            </a:r>
            <a:r>
              <a:rPr lang="de-DE" dirty="0" err="1"/>
              <a:t>outnumber</a:t>
            </a:r>
            <a:r>
              <a:rPr lang="de-DE" dirty="0"/>
              <a:t> </a:t>
            </a:r>
            <a:r>
              <a:rPr lang="de-DE" dirty="0" err="1"/>
              <a:t>transcriptionfactors</a:t>
            </a:r>
            <a:r>
              <a:rPr lang="de-DE" dirty="0"/>
              <a:t> and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proteins</a:t>
            </a:r>
            <a:r>
              <a:rPr lang="de-DE" dirty="0"/>
              <a:t> </a:t>
            </a:r>
            <a:r>
              <a:rPr lang="de-DE" dirty="0" err="1"/>
              <a:t>regarding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prevalence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mutations</a:t>
            </a:r>
            <a:r>
              <a:rPr lang="de-DE" dirty="0"/>
              <a:t> </a:t>
            </a:r>
          </a:p>
          <a:p>
            <a:r>
              <a:rPr lang="de-DE" dirty="0"/>
              <a:t>Tissue </a:t>
            </a:r>
            <a:r>
              <a:rPr lang="de-DE" dirty="0" err="1"/>
              <a:t>specific</a:t>
            </a:r>
            <a:r>
              <a:rPr lang="de-DE" dirty="0"/>
              <a:t>: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tissue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expression</a:t>
            </a:r>
            <a:r>
              <a:rPr lang="de-DE" dirty="0"/>
              <a:t>, RBPs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post</a:t>
            </a:r>
            <a:r>
              <a:rPr lang="de-DE" dirty="0"/>
              <a:t> translational </a:t>
            </a:r>
            <a:r>
              <a:rPr lang="de-DE" dirty="0" err="1"/>
              <a:t>modifications</a:t>
            </a:r>
            <a:endParaRPr lang="de-DE" dirty="0"/>
          </a:p>
          <a:p>
            <a:r>
              <a:rPr lang="de-DE" dirty="0"/>
              <a:t>Further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required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resolve</a:t>
            </a:r>
            <a:r>
              <a:rPr lang="de-DE" dirty="0"/>
              <a:t> </a:t>
            </a:r>
            <a:r>
              <a:rPr lang="de-DE" dirty="0" err="1"/>
              <a:t>role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RBPs in translational </a:t>
            </a:r>
            <a:r>
              <a:rPr lang="de-DE" dirty="0" err="1"/>
              <a:t>control</a:t>
            </a:r>
            <a:r>
              <a:rPr lang="de-DE" dirty="0"/>
              <a:t> and </a:t>
            </a:r>
            <a:r>
              <a:rPr lang="de-DE" dirty="0" err="1"/>
              <a:t>therefore</a:t>
            </a:r>
            <a:r>
              <a:rPr lang="de-DE" dirty="0"/>
              <a:t> in </a:t>
            </a:r>
            <a:r>
              <a:rPr lang="de-DE" dirty="0" err="1"/>
              <a:t>diseases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069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>
                <a:cs typeface="Calibri"/>
              </a:rPr>
              <a:t>3680</a:t>
            </a:r>
          </a:p>
          <a:p>
            <a:endParaRPr lang="de-DE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4674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7439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4928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63534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bg1"/>
                </a:solidFill>
              </a:rPr>
              <a:t>change class to numeric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bg1"/>
                </a:solidFill>
              </a:rPr>
              <a:t>analysis of zero’s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bg1"/>
                </a:solidFill>
              </a:rPr>
              <a:t>normalization protein quantity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bg1"/>
                </a:solidFill>
              </a:rPr>
              <a:t>deepen biological background and research of biological question</a:t>
            </a:r>
          </a:p>
          <a:p>
            <a:endParaRPr lang="de-DE"/>
          </a:p>
          <a:p>
            <a:endParaRPr lang="de-DE"/>
          </a:p>
          <a:p>
            <a:pPr marL="457200" indent="-457200">
              <a:buFont typeface="Calibri" panose="020F0502020204030204" pitchFamily="34" charset="0"/>
              <a:buChar char="→"/>
            </a:pPr>
            <a:r>
              <a:rPr lang="en-GB" sz="1200"/>
              <a:t>prepare dataset for analysis</a:t>
            </a:r>
          </a:p>
          <a:p>
            <a:pPr marL="457200" indent="-457200">
              <a:buFont typeface="Calibri" panose="020F0502020204030204" pitchFamily="34" charset="0"/>
              <a:buChar char="→"/>
            </a:pPr>
            <a:r>
              <a:rPr lang="en-GB" sz="1200"/>
              <a:t>better understanding of biological question</a:t>
            </a:r>
          </a:p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2199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537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4CBA8-922A-C180-4F03-BB1747885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8CEAFAF-85EE-A0C1-9568-7E153234EB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AD9493-8F22-91DB-868A-940EE07A1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B5DEF4-F588-AD85-86C9-F354A850D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8C48F7-8D3A-BF46-7C24-A3F36368B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2387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B0488A-4515-29D1-8330-DD9143E18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274662D-2E96-0776-39B7-852060EBB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834194-B34D-9A65-1807-CA978D64B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9DAEB3-06BB-4660-0260-BB9256DAF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0EF307-63E6-39A8-2CA9-FFB019D30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091810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B0488A-4515-29D1-8330-DD9143E18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274662D-2E96-0776-39B7-852060EBB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834194-B34D-9A65-1807-CA978D64B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9DAEB3-06BB-4660-0260-BB9256DAF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0EF307-63E6-39A8-2CA9-FFB019D30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0918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B0F84FF-4946-CDD7-E010-AD5083FD0E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C50ABC0-4D44-C5E7-CD66-53619F95EB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9A8205D-ACAA-7A67-8158-CD4B0B46A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4C33EE7-DE9C-4FD6-0EC5-E186555DD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2D8DB-26C2-DEFE-DCC1-8A1A240F3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244080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B0F84FF-4946-CDD7-E010-AD5083FD0E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C50ABC0-4D44-C5E7-CD66-53619F95EB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9A8205D-ACAA-7A67-8158-CD4B0B46A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4C33EE7-DE9C-4FD6-0EC5-E186555DD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2D8DB-26C2-DEFE-DCC1-8A1A240F3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2440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4CBA8-922A-C180-4F03-BB1747885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8CEAFAF-85EE-A0C1-9568-7E153234EB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AD9493-8F22-91DB-868A-940EE07A1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B5DEF4-F588-AD85-86C9-F354A850D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8C48F7-8D3A-BF46-7C24-A3F36368B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238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5C708-B002-85DB-05FC-654B2885D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2B9BD8-16DB-3FAB-51B0-107D393C3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C9A652-5AC2-3845-194D-7510AECF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8EE9CD-1D71-7394-0D3B-972036A23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68A5FC-4216-DED0-31BC-101BECEAB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0418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5C708-B002-85DB-05FC-654B2885D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2B9BD8-16DB-3FAB-51B0-107D393C3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C9A652-5AC2-3845-194D-7510AECF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8EE9CD-1D71-7394-0D3B-972036A23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68A5FC-4216-DED0-31BC-101BECEAB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041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BFB33F-4D84-E311-C4A1-62364BFED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489510-A4BE-D695-A047-8487A6621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A2B76C-D7D2-CE82-4940-6FA98662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0FE482-4A20-A5B8-75DC-E8B24982C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0509C8-4995-ABAE-3979-367FF28E2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53186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BFB33F-4D84-E311-C4A1-62364BFED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489510-A4BE-D695-A047-8487A6621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A2B76C-D7D2-CE82-4940-6FA98662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0FE482-4A20-A5B8-75DC-E8B24982C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0509C8-4995-ABAE-3979-367FF28E2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5318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B2B8E3-7A34-7639-D1F1-2C5DD524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B3353-C9C9-1A7C-273E-2294299EA9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93CE491-903A-DBF1-FA6C-9C90870B9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09A0770-4040-FAA7-0DCB-259D2DEC2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1BD7F2D-EBAC-B9B5-CA1C-DEF2DDA79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97483E4-B7F6-072A-3F51-4A7B395FE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027147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B2B8E3-7A34-7639-D1F1-2C5DD524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B3353-C9C9-1A7C-273E-2294299EA9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93CE491-903A-DBF1-FA6C-9C90870B9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09A0770-4040-FAA7-0DCB-259D2DEC2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1BD7F2D-EBAC-B9B5-CA1C-DEF2DDA79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97483E4-B7F6-072A-3F51-4A7B395FE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0271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65D34D-EA1B-FA57-FC3E-EF2C14242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C853BC-4543-B249-88D3-158318318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210A6BB-FAC3-E3BB-EB50-011F5B550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DEC721-FCBF-8563-57FF-441FF3FA98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3D06F11-7E02-DEF1-508D-5E700DB161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9FDBCE5-293C-EBD2-428A-E50818625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F439086-4593-E6DE-30C9-7C2197230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F3AC33B-F76F-E07F-F64F-4CB066EC7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83890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65D34D-EA1B-FA57-FC3E-EF2C14242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C853BC-4543-B249-88D3-158318318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210A6BB-FAC3-E3BB-EB50-011F5B550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DEC721-FCBF-8563-57FF-441FF3FA98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3D06F11-7E02-DEF1-508D-5E700DB161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9FDBCE5-293C-EBD2-428A-E50818625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F439086-4593-E6DE-30C9-7C2197230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F3AC33B-F76F-E07F-F64F-4CB066EC7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838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69BA09-2D70-45A6-C2CC-A8ABAFEFC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5A8B88-9621-4FA2-F502-9E079C147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B0CC55A-6BC2-FAE2-12B1-B5C159AE0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41341B7-0608-792F-2C6E-EAB7B4C44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06396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69BA09-2D70-45A6-C2CC-A8ABAFEFC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5A8B88-9621-4FA2-F502-9E079C147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B0CC55A-6BC2-FAE2-12B1-B5C159AE0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41341B7-0608-792F-2C6E-EAB7B4C44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063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A466268-88EF-7BFE-DEB9-6DC06044F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11541A9-4942-CB9C-F0B6-2ECE64DD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06DAC62-5A1E-A2E5-21D5-3F072F179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271223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A466268-88EF-7BFE-DEB9-6DC06044F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11541A9-4942-CB9C-F0B6-2ECE64DD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06DAC62-5A1E-A2E5-21D5-3F072F179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2712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D384FA-560C-462B-06A8-15D1078B8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52A112-D335-3028-EA15-A77973379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DC9340C-5677-64E5-B762-67D3E561F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4C3FF85-B942-2806-8034-543FBB4D8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83EF1E-9F28-2CDB-B62A-61DC59253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B845E29-74B6-7646-5633-627B8FFBA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755601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D384FA-560C-462B-06A8-15D1078B8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52A112-D335-3028-EA15-A77973379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DC9340C-5677-64E5-B762-67D3E561F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4C3FF85-B942-2806-8034-543FBB4D8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83EF1E-9F28-2CDB-B62A-61DC59253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B845E29-74B6-7646-5633-627B8FFBA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7556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8A3B15-BDAE-AD68-758F-91C26D11D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EEBE76E-839B-C5DC-F5C2-D16801822F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08EC3E4-3C81-7046-719C-42DA4F1D02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2EC4A62-8139-1A45-0A44-B50C2E9B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5674721-E555-000B-C7ED-B8EEEB3B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F8075D-6D03-17FF-B502-C7B5287CC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422356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8A3B15-BDAE-AD68-758F-91C26D11D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EEBE76E-839B-C5DC-F5C2-D16801822F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08EC3E4-3C81-7046-719C-42DA4F1D02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2EC4A62-8139-1A45-0A44-B50C2E9B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5674721-E555-000B-C7ED-B8EEEB3B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F8075D-6D03-17FF-B502-C7B5287CC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4223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70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9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690DA2F-F39F-D385-0532-09D98093D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4C2D93-4EA4-3EC1-4A7A-0FBD00E64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D74E03-1E31-6EEA-69AF-601E3F4E04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DB4746-57D4-376A-1D18-CB9E86336C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B4D7EC-06A7-F967-1B1D-F739CB4D1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709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690DA2F-F39F-D385-0532-09D98093D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4C2D93-4EA4-3EC1-4A7A-0FBD00E64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D74E03-1E31-6EEA-69AF-601E3F4E04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DB4746-57D4-376A-1D18-CB9E86336C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B4D7EC-06A7-F967-1B1D-F739CB4D1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709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0.png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0.png"/><Relationship Id="rId4" Type="http://schemas.openxmlformats.org/officeDocument/2006/relationships/slide" Target="slide17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0.png"/><Relationship Id="rId4" Type="http://schemas.openxmlformats.org/officeDocument/2006/relationships/slide" Target="slide19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0.png"/><Relationship Id="rId4" Type="http://schemas.openxmlformats.org/officeDocument/2006/relationships/slide" Target="slide2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847FA6-DBAD-F22B-62B7-FF51E80992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1158240"/>
            <a:ext cx="6755384" cy="3048000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5600" b="1" dirty="0"/>
              <a:t>Proteome-wide Screen for RNA-dependent Proteins- </a:t>
            </a:r>
            <a:br>
              <a:rPr lang="en-US" sz="5600" b="1" dirty="0"/>
            </a:br>
            <a:r>
              <a:rPr lang="en-US" sz="5600" b="1" dirty="0"/>
              <a:t>non-synchronized A549 cells</a:t>
            </a:r>
            <a:endParaRPr lang="de-DE" sz="56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5A38FF4-D3D5-7FA2-5673-804C752072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6" y="4636008"/>
            <a:ext cx="6894576" cy="1572768"/>
          </a:xfrm>
        </p:spPr>
        <p:txBody>
          <a:bodyPr>
            <a:normAutofit/>
          </a:bodyPr>
          <a:lstStyle/>
          <a:p>
            <a:pPr algn="l"/>
            <a:r>
              <a:rPr lang="de-DE" b="1" dirty="0"/>
              <a:t>Project </a:t>
            </a:r>
            <a:r>
              <a:rPr lang="de-DE" b="1" dirty="0" err="1"/>
              <a:t>Proposal</a:t>
            </a:r>
            <a:endParaRPr lang="de-DE" b="1" dirty="0"/>
          </a:p>
          <a:p>
            <a:pPr algn="l"/>
            <a:r>
              <a:rPr lang="de-DE" dirty="0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Anastasia Möller, Johannes Schadt,         Sylviane </a:t>
            </a:r>
            <a:r>
              <a:rPr lang="de-DE" dirty="0" err="1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Verschaeve</a:t>
            </a:r>
            <a:r>
              <a:rPr lang="de-DE" dirty="0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, Tine Limberg</a:t>
            </a:r>
          </a:p>
          <a:p>
            <a:pPr algn="l"/>
            <a:endParaRPr lang="de-DE" dirty="0"/>
          </a:p>
          <a:p>
            <a:pPr algn="l"/>
            <a:endParaRPr lang="de-DE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FED17-8F7F-612A-9B35-A83F2A066A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726" r="985"/>
          <a:stretch/>
        </p:blipFill>
        <p:spPr>
          <a:xfrm>
            <a:off x="20" y="10"/>
            <a:ext cx="4049786" cy="6857990"/>
          </a:xfrm>
          <a:custGeom>
            <a:avLst/>
            <a:gdLst/>
            <a:ahLst/>
            <a:cxnLst/>
            <a:rect l="l" t="t" r="r" b="b"/>
            <a:pathLst>
              <a:path w="4049806" h="6858000">
                <a:moveTo>
                  <a:pt x="0" y="0"/>
                </a:moveTo>
                <a:lnTo>
                  <a:pt x="4018525" y="0"/>
                </a:lnTo>
                <a:lnTo>
                  <a:pt x="4019816" y="10931"/>
                </a:lnTo>
                <a:cubicBezTo>
                  <a:pt x="4034945" y="94836"/>
                  <a:pt x="4032275" y="179884"/>
                  <a:pt x="4036343" y="264297"/>
                </a:cubicBezTo>
                <a:cubicBezTo>
                  <a:pt x="4041301" y="367652"/>
                  <a:pt x="4035072" y="471135"/>
                  <a:pt x="4032911" y="574617"/>
                </a:cubicBezTo>
                <a:cubicBezTo>
                  <a:pt x="4031004" y="662717"/>
                  <a:pt x="4022232" y="750690"/>
                  <a:pt x="4025029" y="838916"/>
                </a:cubicBezTo>
                <a:cubicBezTo>
                  <a:pt x="4025029" y="841968"/>
                  <a:pt x="4025029" y="845019"/>
                  <a:pt x="4025029" y="848070"/>
                </a:cubicBezTo>
                <a:cubicBezTo>
                  <a:pt x="4017020" y="945068"/>
                  <a:pt x="4017020" y="1042576"/>
                  <a:pt x="4025029" y="1139574"/>
                </a:cubicBezTo>
                <a:cubicBezTo>
                  <a:pt x="4027609" y="1179950"/>
                  <a:pt x="4026885" y="1220466"/>
                  <a:pt x="4022868" y="1260728"/>
                </a:cubicBezTo>
                <a:cubicBezTo>
                  <a:pt x="4019054" y="1311960"/>
                  <a:pt x="4006849" y="1364083"/>
                  <a:pt x="4015621" y="1414934"/>
                </a:cubicBezTo>
                <a:cubicBezTo>
                  <a:pt x="4021367" y="1456784"/>
                  <a:pt x="4024558" y="1498940"/>
                  <a:pt x="4025156" y="1541172"/>
                </a:cubicBezTo>
                <a:cubicBezTo>
                  <a:pt x="4029478" y="1635755"/>
                  <a:pt x="4025283" y="1730847"/>
                  <a:pt x="4023757" y="1825685"/>
                </a:cubicBezTo>
                <a:cubicBezTo>
                  <a:pt x="4021850" y="1936286"/>
                  <a:pt x="4024647" y="2046634"/>
                  <a:pt x="4015748" y="2157235"/>
                </a:cubicBezTo>
                <a:cubicBezTo>
                  <a:pt x="4010790" y="2246581"/>
                  <a:pt x="4010790" y="2336130"/>
                  <a:pt x="4015748" y="2425476"/>
                </a:cubicBezTo>
                <a:cubicBezTo>
                  <a:pt x="4018164" y="2507473"/>
                  <a:pt x="4030495" y="2588454"/>
                  <a:pt x="4028461" y="2671214"/>
                </a:cubicBezTo>
                <a:cubicBezTo>
                  <a:pt x="4026046" y="2767832"/>
                  <a:pt x="4014604" y="2863940"/>
                  <a:pt x="4018164" y="2960685"/>
                </a:cubicBezTo>
                <a:cubicBezTo>
                  <a:pt x="4019816" y="3006832"/>
                  <a:pt x="4019944" y="3052980"/>
                  <a:pt x="4020961" y="3099127"/>
                </a:cubicBezTo>
                <a:cubicBezTo>
                  <a:pt x="4021978" y="3154682"/>
                  <a:pt x="4032021" y="3210110"/>
                  <a:pt x="4026427" y="3265665"/>
                </a:cubicBezTo>
                <a:cubicBezTo>
                  <a:pt x="4017147" y="3358087"/>
                  <a:pt x="3993120" y="3448857"/>
                  <a:pt x="4008121" y="3543567"/>
                </a:cubicBezTo>
                <a:cubicBezTo>
                  <a:pt x="4016384" y="3595690"/>
                  <a:pt x="4025791" y="3647940"/>
                  <a:pt x="4030495" y="3700571"/>
                </a:cubicBezTo>
                <a:cubicBezTo>
                  <a:pt x="4034690" y="3747608"/>
                  <a:pt x="4045369" y="3795408"/>
                  <a:pt x="4037233" y="3842191"/>
                </a:cubicBezTo>
                <a:cubicBezTo>
                  <a:pt x="4030368" y="3882237"/>
                  <a:pt x="4034055" y="3922282"/>
                  <a:pt x="4028715" y="3962327"/>
                </a:cubicBezTo>
                <a:cubicBezTo>
                  <a:pt x="4021723" y="4014831"/>
                  <a:pt x="4017910" y="4068352"/>
                  <a:pt x="4012697" y="4121111"/>
                </a:cubicBezTo>
                <a:cubicBezTo>
                  <a:pt x="4007866" y="4169038"/>
                  <a:pt x="4004307" y="4216838"/>
                  <a:pt x="4017020" y="4261841"/>
                </a:cubicBezTo>
                <a:cubicBezTo>
                  <a:pt x="4048039" y="4375112"/>
                  <a:pt x="4031004" y="4487748"/>
                  <a:pt x="4019308" y="4600257"/>
                </a:cubicBezTo>
                <a:cubicBezTo>
                  <a:pt x="4013587" y="4655049"/>
                  <a:pt x="4005197" y="4712765"/>
                  <a:pt x="4017910" y="4762853"/>
                </a:cubicBezTo>
                <a:cubicBezTo>
                  <a:pt x="4041428" y="4851716"/>
                  <a:pt x="4022995" y="4936764"/>
                  <a:pt x="4012824" y="5021432"/>
                </a:cubicBezTo>
                <a:cubicBezTo>
                  <a:pt x="4002654" y="5106099"/>
                  <a:pt x="4000239" y="5189495"/>
                  <a:pt x="4018037" y="5272637"/>
                </a:cubicBezTo>
                <a:cubicBezTo>
                  <a:pt x="4030495" y="5331116"/>
                  <a:pt x="4030495" y="5390612"/>
                  <a:pt x="4032021" y="5449600"/>
                </a:cubicBezTo>
                <a:cubicBezTo>
                  <a:pt x="4032911" y="5486339"/>
                  <a:pt x="4019308" y="5523842"/>
                  <a:pt x="4010282" y="5560582"/>
                </a:cubicBezTo>
                <a:cubicBezTo>
                  <a:pt x="3994009" y="5626943"/>
                  <a:pt x="3988162" y="5694321"/>
                  <a:pt x="4010282" y="5759029"/>
                </a:cubicBezTo>
                <a:cubicBezTo>
                  <a:pt x="4040793" y="5848655"/>
                  <a:pt x="4058336" y="5938407"/>
                  <a:pt x="4045623" y="6033117"/>
                </a:cubicBezTo>
                <a:cubicBezTo>
                  <a:pt x="4038377" y="6091724"/>
                  <a:pt x="4036597" y="6151347"/>
                  <a:pt x="4025664" y="6209190"/>
                </a:cubicBezTo>
                <a:cubicBezTo>
                  <a:pt x="4007358" y="6304790"/>
                  <a:pt x="4013841" y="6399882"/>
                  <a:pt x="4028461" y="6494211"/>
                </a:cubicBezTo>
                <a:cubicBezTo>
                  <a:pt x="4038542" y="6573081"/>
                  <a:pt x="4039610" y="6652829"/>
                  <a:pt x="4031639" y="6731941"/>
                </a:cubicBezTo>
                <a:lnTo>
                  <a:pt x="40229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82580482-BA80-420A-8A05-C58E97F2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4409267"/>
            <a:ext cx="4242816" cy="18288"/>
          </a:xfrm>
          <a:custGeom>
            <a:avLst/>
            <a:gdLst>
              <a:gd name="connsiteX0" fmla="*/ 0 w 4242816"/>
              <a:gd name="connsiteY0" fmla="*/ 0 h 18288"/>
              <a:gd name="connsiteX1" fmla="*/ 690973 w 4242816"/>
              <a:gd name="connsiteY1" fmla="*/ 0 h 18288"/>
              <a:gd name="connsiteX2" fmla="*/ 1212233 w 4242816"/>
              <a:gd name="connsiteY2" fmla="*/ 0 h 18288"/>
              <a:gd name="connsiteX3" fmla="*/ 1860778 w 4242816"/>
              <a:gd name="connsiteY3" fmla="*/ 0 h 18288"/>
              <a:gd name="connsiteX4" fmla="*/ 2424466 w 4242816"/>
              <a:gd name="connsiteY4" fmla="*/ 0 h 18288"/>
              <a:gd name="connsiteX5" fmla="*/ 3115439 w 4242816"/>
              <a:gd name="connsiteY5" fmla="*/ 0 h 18288"/>
              <a:gd name="connsiteX6" fmla="*/ 3636699 w 4242816"/>
              <a:gd name="connsiteY6" fmla="*/ 0 h 18288"/>
              <a:gd name="connsiteX7" fmla="*/ 4242816 w 4242816"/>
              <a:gd name="connsiteY7" fmla="*/ 0 h 18288"/>
              <a:gd name="connsiteX8" fmla="*/ 4242816 w 4242816"/>
              <a:gd name="connsiteY8" fmla="*/ 18288 h 18288"/>
              <a:gd name="connsiteX9" fmla="*/ 3636699 w 4242816"/>
              <a:gd name="connsiteY9" fmla="*/ 18288 h 18288"/>
              <a:gd name="connsiteX10" fmla="*/ 3030583 w 4242816"/>
              <a:gd name="connsiteY10" fmla="*/ 18288 h 18288"/>
              <a:gd name="connsiteX11" fmla="*/ 2466894 w 4242816"/>
              <a:gd name="connsiteY11" fmla="*/ 18288 h 18288"/>
              <a:gd name="connsiteX12" fmla="*/ 1988062 w 4242816"/>
              <a:gd name="connsiteY12" fmla="*/ 18288 h 18288"/>
              <a:gd name="connsiteX13" fmla="*/ 1466802 w 4242816"/>
              <a:gd name="connsiteY13" fmla="*/ 18288 h 18288"/>
              <a:gd name="connsiteX14" fmla="*/ 860686 w 4242816"/>
              <a:gd name="connsiteY14" fmla="*/ 18288 h 18288"/>
              <a:gd name="connsiteX15" fmla="*/ 0 w 4242816"/>
              <a:gd name="connsiteY15" fmla="*/ 18288 h 18288"/>
              <a:gd name="connsiteX16" fmla="*/ 0 w 4242816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2816" h="18288" fill="none" extrusionOk="0">
                <a:moveTo>
                  <a:pt x="0" y="0"/>
                </a:moveTo>
                <a:cubicBezTo>
                  <a:pt x="249934" y="1471"/>
                  <a:pt x="379877" y="-29444"/>
                  <a:pt x="690973" y="0"/>
                </a:cubicBezTo>
                <a:cubicBezTo>
                  <a:pt x="1002069" y="29444"/>
                  <a:pt x="1021583" y="17501"/>
                  <a:pt x="1212233" y="0"/>
                </a:cubicBezTo>
                <a:cubicBezTo>
                  <a:pt x="1402883" y="-17501"/>
                  <a:pt x="1678760" y="5386"/>
                  <a:pt x="1860778" y="0"/>
                </a:cubicBezTo>
                <a:cubicBezTo>
                  <a:pt x="2042796" y="-5386"/>
                  <a:pt x="2245608" y="-22401"/>
                  <a:pt x="2424466" y="0"/>
                </a:cubicBezTo>
                <a:cubicBezTo>
                  <a:pt x="2603324" y="22401"/>
                  <a:pt x="2890020" y="33806"/>
                  <a:pt x="3115439" y="0"/>
                </a:cubicBezTo>
                <a:cubicBezTo>
                  <a:pt x="3340858" y="-33806"/>
                  <a:pt x="3428300" y="18628"/>
                  <a:pt x="3636699" y="0"/>
                </a:cubicBezTo>
                <a:cubicBezTo>
                  <a:pt x="3845098" y="-18628"/>
                  <a:pt x="4108824" y="5541"/>
                  <a:pt x="4242816" y="0"/>
                </a:cubicBezTo>
                <a:cubicBezTo>
                  <a:pt x="4242066" y="4160"/>
                  <a:pt x="4243125" y="10356"/>
                  <a:pt x="4242816" y="18288"/>
                </a:cubicBezTo>
                <a:cubicBezTo>
                  <a:pt x="4113424" y="32735"/>
                  <a:pt x="3768327" y="47567"/>
                  <a:pt x="3636699" y="18288"/>
                </a:cubicBezTo>
                <a:cubicBezTo>
                  <a:pt x="3505071" y="-10991"/>
                  <a:pt x="3294208" y="-4990"/>
                  <a:pt x="3030583" y="18288"/>
                </a:cubicBezTo>
                <a:cubicBezTo>
                  <a:pt x="2766958" y="41566"/>
                  <a:pt x="2649277" y="20974"/>
                  <a:pt x="2466894" y="18288"/>
                </a:cubicBezTo>
                <a:cubicBezTo>
                  <a:pt x="2284511" y="15602"/>
                  <a:pt x="2151277" y="1154"/>
                  <a:pt x="1988062" y="18288"/>
                </a:cubicBezTo>
                <a:cubicBezTo>
                  <a:pt x="1824847" y="35422"/>
                  <a:pt x="1691359" y="9265"/>
                  <a:pt x="1466802" y="18288"/>
                </a:cubicBezTo>
                <a:cubicBezTo>
                  <a:pt x="1242245" y="27311"/>
                  <a:pt x="1006161" y="36605"/>
                  <a:pt x="860686" y="18288"/>
                </a:cubicBezTo>
                <a:cubicBezTo>
                  <a:pt x="715211" y="-29"/>
                  <a:pt x="242774" y="46538"/>
                  <a:pt x="0" y="18288"/>
                </a:cubicBezTo>
                <a:cubicBezTo>
                  <a:pt x="-146" y="11482"/>
                  <a:pt x="-422" y="5192"/>
                  <a:pt x="0" y="0"/>
                </a:cubicBezTo>
                <a:close/>
              </a:path>
              <a:path w="4242816" h="18288" stroke="0" extrusionOk="0">
                <a:moveTo>
                  <a:pt x="0" y="0"/>
                </a:moveTo>
                <a:cubicBezTo>
                  <a:pt x="259751" y="-14018"/>
                  <a:pt x="356632" y="-15007"/>
                  <a:pt x="521260" y="0"/>
                </a:cubicBezTo>
                <a:cubicBezTo>
                  <a:pt x="685888" y="15007"/>
                  <a:pt x="885786" y="5167"/>
                  <a:pt x="1212233" y="0"/>
                </a:cubicBezTo>
                <a:cubicBezTo>
                  <a:pt x="1538680" y="-5167"/>
                  <a:pt x="1458849" y="7951"/>
                  <a:pt x="1691065" y="0"/>
                </a:cubicBezTo>
                <a:cubicBezTo>
                  <a:pt x="1923281" y="-7951"/>
                  <a:pt x="1985780" y="-16303"/>
                  <a:pt x="2169897" y="0"/>
                </a:cubicBezTo>
                <a:cubicBezTo>
                  <a:pt x="2354014" y="16303"/>
                  <a:pt x="2633054" y="-2739"/>
                  <a:pt x="2776014" y="0"/>
                </a:cubicBezTo>
                <a:cubicBezTo>
                  <a:pt x="2918974" y="2739"/>
                  <a:pt x="3112688" y="-15682"/>
                  <a:pt x="3339702" y="0"/>
                </a:cubicBezTo>
                <a:cubicBezTo>
                  <a:pt x="3566716" y="15682"/>
                  <a:pt x="4015278" y="-28467"/>
                  <a:pt x="4242816" y="0"/>
                </a:cubicBezTo>
                <a:cubicBezTo>
                  <a:pt x="4243501" y="7633"/>
                  <a:pt x="4242294" y="10002"/>
                  <a:pt x="4242816" y="18288"/>
                </a:cubicBezTo>
                <a:cubicBezTo>
                  <a:pt x="3924964" y="16283"/>
                  <a:pt x="3746362" y="-1805"/>
                  <a:pt x="3551843" y="18288"/>
                </a:cubicBezTo>
                <a:cubicBezTo>
                  <a:pt x="3357324" y="38381"/>
                  <a:pt x="3126422" y="47156"/>
                  <a:pt x="2860870" y="18288"/>
                </a:cubicBezTo>
                <a:cubicBezTo>
                  <a:pt x="2595318" y="-10580"/>
                  <a:pt x="2572437" y="11441"/>
                  <a:pt x="2297182" y="18288"/>
                </a:cubicBezTo>
                <a:cubicBezTo>
                  <a:pt x="2021927" y="25135"/>
                  <a:pt x="1916908" y="33601"/>
                  <a:pt x="1733493" y="18288"/>
                </a:cubicBezTo>
                <a:cubicBezTo>
                  <a:pt x="1550078" y="2975"/>
                  <a:pt x="1412440" y="27896"/>
                  <a:pt x="1212233" y="18288"/>
                </a:cubicBezTo>
                <a:cubicBezTo>
                  <a:pt x="1012026" y="8680"/>
                  <a:pt x="914386" y="13859"/>
                  <a:pt x="648545" y="18288"/>
                </a:cubicBezTo>
                <a:cubicBezTo>
                  <a:pt x="382704" y="22717"/>
                  <a:pt x="233522" y="39342"/>
                  <a:pt x="0" y="18288"/>
                </a:cubicBezTo>
                <a:cubicBezTo>
                  <a:pt x="-772" y="13661"/>
                  <a:pt x="-839" y="849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0048765-5DE3-7ED4-8DEC-39DE47E9895D}"/>
              </a:ext>
            </a:extLst>
          </p:cNvPr>
          <p:cNvSpPr/>
          <p:nvPr/>
        </p:nvSpPr>
        <p:spPr>
          <a:xfrm>
            <a:off x="4316361" y="4111151"/>
            <a:ext cx="5152104" cy="52485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lussdiagramm: Lochstreifen 3">
            <a:extLst>
              <a:ext uri="{FF2B5EF4-FFF2-40B4-BE49-F238E27FC236}">
                <a16:creationId xmlns:a16="http://schemas.microsoft.com/office/drawing/2014/main" id="{AA7F737F-BCA7-308D-E143-8AD1BB4B048B}"/>
              </a:ext>
            </a:extLst>
          </p:cNvPr>
          <p:cNvSpPr/>
          <p:nvPr/>
        </p:nvSpPr>
        <p:spPr>
          <a:xfrm>
            <a:off x="4779626" y="4242803"/>
            <a:ext cx="4391381" cy="166464"/>
          </a:xfrm>
          <a:prstGeom prst="flowChartPunchedTape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0085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5A198AC4-929E-9E18-C190-34B0EE9737FA}"/>
              </a:ext>
            </a:extLst>
          </p:cNvPr>
          <p:cNvSpPr txBox="1"/>
          <p:nvPr/>
        </p:nvSpPr>
        <p:spPr>
          <a:xfrm>
            <a:off x="960489" y="1347044"/>
            <a:ext cx="914461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Description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of the dataset and evaluation of the reproducibility of the experiments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Normalization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of the data to facilitate the analysis and subsequent comparison between the samples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Identification of </a:t>
            </a:r>
            <a:r>
              <a:rPr lang="en-US" b="1" i="0" err="1">
                <a:solidFill>
                  <a:srgbClr val="1F2328"/>
                </a:solidFill>
                <a:effectLst/>
                <a:latin typeface="-apple-system"/>
              </a:rPr>
              <a:t>absolut</a:t>
            </a: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 and local maxima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(peaks) in the protein profiles (for each protein: distribution of its amount in the 25 fractions of each sample)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Fit of the protein profiles (optional)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Comparison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of the position of the protein peaks in the control versus RNase-treated sample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Definition of </a:t>
            </a: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selection criteria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for the selection of the RNA-dependent proteins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Application of the defined criteria to automatically identify RNA-dependent proteins in the dataset.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Further analysis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of the RNA-dependent proteins and RNA-independent proteins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Make a </a:t>
            </a: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coherent report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of your complete analysis and results using R markdown</a:t>
            </a:r>
          </a:p>
        </p:txBody>
      </p:sp>
    </p:spTree>
    <p:extLst>
      <p:ext uri="{BB962C8B-B14F-4D97-AF65-F5344CB8AC3E}">
        <p14:creationId xmlns:p14="http://schemas.microsoft.com/office/powerpoint/2010/main" val="44442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8DDDB1-23C6-E6A7-9053-6F54DCA52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71D0C1-6C35-76DC-1E1E-5FB4DF264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2112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654042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52000">
                    <a:schemeClr val="accent6">
                      <a:lumMod val="40000"/>
                      <a:lumOff val="60000"/>
                    </a:schemeClr>
                  </a:gs>
                  <a:gs pos="26000">
                    <a:srgbClr val="ABE27E"/>
                  </a:gs>
                  <a:gs pos="76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86000">
                    <a:srgbClr val="D67000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63000">
                    <a:schemeClr val="accent2">
                      <a:lumMod val="60000"/>
                      <a:lumOff val="40000"/>
                    </a:schemeClr>
                  </a:gs>
                  <a:gs pos="24000">
                    <a:schemeClr val="accent2">
                      <a:lumMod val="40000"/>
                      <a:lumOff val="6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rgbClr val="ABE27E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rgbClr val="D6700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50435" y="3454150"/>
              <a:ext cx="940762" cy="839124"/>
            </a:xfrm>
            <a:prstGeom prst="ellipse">
              <a:avLst/>
            </a:prstGeom>
            <a:noFill/>
            <a:ln w="38100">
              <a:solidFill>
                <a:srgbClr val="ABE2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AE1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DEDD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BD1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6C19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4B1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D67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 dirty="0">
                <a:solidFill>
                  <a:schemeClr val="accent4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340514" y="1246713"/>
            <a:ext cx="1767342" cy="18466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de-DE" sz="2400">
                <a:solidFill>
                  <a:srgbClr val="385723"/>
                </a:solidFill>
                <a:latin typeface="Arial"/>
                <a:cs typeface="Arial"/>
              </a:rPr>
              <a:t>Milestone 1</a:t>
            </a:r>
          </a:p>
          <a:p>
            <a:endParaRPr lang="de-DE">
              <a:solidFill>
                <a:srgbClr val="38572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err="1">
                <a:latin typeface="Calibri"/>
                <a:cs typeface="Calibri"/>
              </a:rPr>
              <a:t>Preparing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dataset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for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analysis</a:t>
            </a:r>
            <a:r>
              <a:rPr lang="de-DE">
                <a:latin typeface="Calibri"/>
                <a:cs typeface="Calibri"/>
              </a:rPr>
              <a:t> </a:t>
            </a:r>
            <a:endParaRPr lang="en-US">
              <a:latin typeface="Calibri"/>
              <a:cs typeface="Calibri"/>
            </a:endParaRPr>
          </a:p>
          <a:p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620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654042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50435" y="3454150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340514" y="1246713"/>
            <a:ext cx="1767342" cy="18466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de-DE" sz="2400">
                <a:solidFill>
                  <a:srgbClr val="385723"/>
                </a:solidFill>
                <a:latin typeface="Arial"/>
                <a:cs typeface="Arial"/>
              </a:rPr>
              <a:t>Milestone 1</a:t>
            </a:r>
          </a:p>
          <a:p>
            <a:endParaRPr lang="de-DE">
              <a:solidFill>
                <a:srgbClr val="38572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err="1">
                <a:latin typeface="Calibri"/>
                <a:cs typeface="Calibri"/>
              </a:rPr>
              <a:t>Preparing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dataset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for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analysis</a:t>
            </a:r>
            <a:r>
              <a:rPr lang="de-DE">
                <a:latin typeface="Calibri"/>
                <a:cs typeface="Calibri"/>
              </a:rPr>
              <a:t> </a:t>
            </a:r>
            <a:endParaRPr lang="en-US">
              <a:latin typeface="Calibri"/>
              <a:cs typeface="Calibri"/>
            </a:endParaRPr>
          </a:p>
          <a:p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3" name="Folienzoom 52">
                <a:extLst>
                  <a:ext uri="{FF2B5EF4-FFF2-40B4-BE49-F238E27FC236}">
                    <a16:creationId xmlns:a16="http://schemas.microsoft.com/office/drawing/2014/main" id="{C9252DD8-74EB-A8E0-73A8-85F73ED2BB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91301381"/>
                  </p:ext>
                </p:extLst>
              </p:nvPr>
            </p:nvGraphicFramePr>
            <p:xfrm>
              <a:off x="964992" y="3662138"/>
              <a:ext cx="127380" cy="71651"/>
            </p:xfrm>
            <a:graphic>
              <a:graphicData uri="http://schemas.microsoft.com/office/powerpoint/2016/slidezoom">
                <pslz:sldZm>
                  <pslz:sldZmObj sldId="257" cId="3722974610">
                    <pslz:zmPr id="{07B9F0E4-F1DE-499B-97A9-E1F62B22B568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7380" cy="7165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3" name="Folienzoom 52">
                <a:extLst>
                  <a:ext uri="{FF2B5EF4-FFF2-40B4-BE49-F238E27FC236}">
                    <a16:creationId xmlns:a16="http://schemas.microsoft.com/office/drawing/2014/main" id="{C9252DD8-74EB-A8E0-73A8-85F73ED2BB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64992" y="3662138"/>
                <a:ext cx="127380" cy="7165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3073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38728529-1B28-BF40-004E-2550F97D3F31}"/>
              </a:ext>
            </a:extLst>
          </p:cNvPr>
          <p:cNvCxnSpPr/>
          <p:nvPr/>
        </p:nvCxnSpPr>
        <p:spPr>
          <a:xfrm>
            <a:off x="0" y="1016063"/>
            <a:ext cx="12269096" cy="0"/>
          </a:xfrm>
          <a:prstGeom prst="line">
            <a:avLst/>
          </a:prstGeom>
          <a:ln w="12700">
            <a:solidFill>
              <a:srgbClr val="38572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82DF1A53-ADF8-BF97-2317-71A31B731A11}"/>
              </a:ext>
            </a:extLst>
          </p:cNvPr>
          <p:cNvSpPr txBox="1"/>
          <p:nvPr/>
        </p:nvSpPr>
        <p:spPr>
          <a:xfrm>
            <a:off x="15588" y="308177"/>
            <a:ext cx="121764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1</a:t>
            </a:r>
            <a:r>
              <a:rPr lang="en-US" sz="4000" baseline="30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4000" baseline="3000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week </a:t>
            </a:r>
            <a:endParaRPr lang="de-DE" sz="40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65EE7B0-C4BE-B6E8-1B89-CC03AABB5A41}"/>
              </a:ext>
            </a:extLst>
          </p:cNvPr>
          <p:cNvSpPr txBox="1"/>
          <p:nvPr/>
        </p:nvSpPr>
        <p:spPr>
          <a:xfrm>
            <a:off x="71834" y="1719751"/>
            <a:ext cx="12192000" cy="45243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400" b="1">
                <a:solidFill>
                  <a:srgbClr val="1F2328"/>
                </a:solidFill>
                <a:latin typeface="Arial"/>
                <a:cs typeface="Arial"/>
              </a:rPr>
              <a:t>-&gt; preparing data for analysis</a:t>
            </a:r>
          </a:p>
          <a:p>
            <a:r>
              <a:rPr lang="en-US" sz="2400" b="1" i="0">
                <a:solidFill>
                  <a:srgbClr val="1F2328"/>
                </a:solidFill>
                <a:effectLst/>
                <a:latin typeface="Arial"/>
                <a:cs typeface="Arial"/>
              </a:rPr>
              <a:t>Description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Arial"/>
                <a:cs typeface="Arial"/>
              </a:rPr>
              <a:t>Defining data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Connection between data and the biology behind it</a:t>
            </a:r>
          </a:p>
          <a:p>
            <a:endParaRPr lang="en-US" b="0" i="0">
              <a:solidFill>
                <a:srgbClr val="1F232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b="1">
                <a:latin typeface="Arial"/>
                <a:cs typeface="Arial"/>
              </a:rPr>
              <a:t>Data cleanup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Making sure all data is numeric </a:t>
            </a:r>
            <a:endParaRPr lang="en-US">
              <a:solidFill>
                <a:srgbClr val="1F232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Setting zero to NA (to calculate mean and correlation)</a:t>
            </a:r>
            <a:endParaRPr lang="en-US" b="0" i="0">
              <a:solidFill>
                <a:srgbClr val="1F232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/>
              <a:buChar char="•"/>
            </a:pPr>
            <a:endParaRPr lang="en-US">
              <a:solidFill>
                <a:srgbClr val="1F232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solidFill>
                  <a:srgbClr val="1F2328"/>
                </a:solidFill>
                <a:latin typeface="Arial"/>
                <a:cs typeface="Arial"/>
              </a:rPr>
              <a:t>Repro</a:t>
            </a:r>
            <a:r>
              <a:rPr lang="en-US" b="1">
                <a:latin typeface="Arial"/>
                <a:cs typeface="Arial"/>
              </a:rPr>
              <a:t>duc</a:t>
            </a:r>
            <a:r>
              <a:rPr lang="en-US" b="1">
                <a:solidFill>
                  <a:srgbClr val="1F2328"/>
                </a:solidFill>
                <a:latin typeface="Arial"/>
                <a:cs typeface="Arial"/>
              </a:rPr>
              <a:t>ibility</a:t>
            </a:r>
            <a:r>
              <a:rPr lang="en-US" sz="1400">
                <a:solidFill>
                  <a:srgbClr val="1F2328"/>
                </a:solidFill>
                <a:latin typeface="Arial"/>
                <a:cs typeface="Arial"/>
              </a:rPr>
              <a:t> </a:t>
            </a:r>
            <a:endParaRPr lang="en-US" sz="1400" b="0" i="0">
              <a:solidFill>
                <a:srgbClr val="1F232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Arial"/>
                <a:cs typeface="Arial"/>
              </a:rPr>
              <a:t>Correlation -&gt; what should we do if they do not correlate -&gt; </a:t>
            </a:r>
            <a:r>
              <a:rPr lang="en-US" b="0" i="0" err="1">
                <a:solidFill>
                  <a:srgbClr val="1F2328"/>
                </a:solidFill>
                <a:effectLst/>
                <a:latin typeface="Arial"/>
                <a:cs typeface="Arial"/>
              </a:rPr>
              <a:t>t.test</a:t>
            </a:r>
            <a:r>
              <a:rPr lang="en-US" b="0" i="0">
                <a:solidFill>
                  <a:srgbClr val="1F2328"/>
                </a:solidFill>
                <a:effectLst/>
                <a:latin typeface="Arial"/>
                <a:cs typeface="Arial"/>
              </a:rPr>
              <a:t> with 0.05 p-value =&gt; if failed, then discard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Connection between data and the biology behind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Removing outlier samples </a:t>
            </a:r>
            <a:endParaRPr lang="en-US" b="0" i="0">
              <a:solidFill>
                <a:srgbClr val="1F232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>
              <a:solidFill>
                <a:srgbClr val="1F232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Re-ordering rows/columns in meaningful and useful ways</a:t>
            </a:r>
            <a:endParaRPr lang="en-US">
              <a:solidFill>
                <a:srgbClr val="1F232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974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135421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/>
                <a:cs typeface="Arial"/>
              </a:rPr>
              <a:t>Milestone</a:t>
            </a:r>
          </a:p>
          <a:p>
            <a:pPr algn="ctr"/>
            <a:r>
              <a:rPr lang="de-DE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Preparing</a:t>
            </a:r>
            <a:r>
              <a:rPr lang="de-D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de-D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de-D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141577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/>
                <a:cs typeface="Arial"/>
              </a:rPr>
              <a:t>Milestone</a:t>
            </a:r>
          </a:p>
          <a:p>
            <a:pPr algn="ctr"/>
            <a:r>
              <a:rPr lang="de-DE" sz="2000" err="1">
                <a:solidFill>
                  <a:srgbClr val="000000"/>
                </a:solidFill>
                <a:latin typeface="Arial"/>
                <a:cs typeface="Arial"/>
              </a:rPr>
              <a:t>data</a:t>
            </a:r>
            <a:r>
              <a:rPr lang="de-DE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2000" err="1">
                <a:solidFill>
                  <a:srgbClr val="000000"/>
                </a:solidFill>
                <a:latin typeface="Arial"/>
                <a:cs typeface="Arial"/>
              </a:rPr>
              <a:t>reduction</a:t>
            </a:r>
            <a:endParaRPr lang="de-DE" sz="1200" err="1">
              <a:solidFill>
                <a:srgbClr val="000000"/>
              </a:solidFill>
              <a:latin typeface="Arial"/>
              <a:cs typeface="Arial"/>
            </a:endParaRPr>
          </a:p>
          <a:p>
            <a:pPr algn="ctr"/>
            <a:endParaRPr lang="de-DE">
              <a:cs typeface="Calibri" panose="020F0502020204030204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9C29354C-0923-C7A8-B995-1512F57A2A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81760672"/>
                  </p:ext>
                </p:extLst>
              </p:nvPr>
            </p:nvGraphicFramePr>
            <p:xfrm>
              <a:off x="2450437" y="3662138"/>
              <a:ext cx="81278" cy="45719"/>
            </p:xfrm>
            <a:graphic>
              <a:graphicData uri="http://schemas.microsoft.com/office/powerpoint/2016/slidezoom">
                <pslz:sldZm>
                  <pslz:sldZmObj sldId="274" cId="4126191499">
                    <pslz:zmPr id="{B7E00028-4BA9-48A4-AA5C-7B149743BAF2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1278" cy="4571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extLst>
                  <a:ext uri="{FF2B5EF4-FFF2-40B4-BE49-F238E27FC236}">
                    <a16:creationId xmlns:a16="http://schemas.microsoft.com/office/drawing/2014/main" id="{9C29354C-0923-C7A8-B995-1512F57A2A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0437" y="3662138"/>
                <a:ext cx="81278" cy="4571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1562337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D6262E45-6F84-B680-BE1E-7454197BA102}"/>
              </a:ext>
            </a:extLst>
          </p:cNvPr>
          <p:cNvSpPr txBox="1"/>
          <p:nvPr/>
        </p:nvSpPr>
        <p:spPr>
          <a:xfrm>
            <a:off x="0" y="308177"/>
            <a:ext cx="121764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2</a:t>
            </a:r>
            <a:r>
              <a:rPr lang="en-US" sz="4000" baseline="30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4000" baseline="3000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week </a:t>
            </a:r>
            <a:endParaRPr lang="de-DE" sz="40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36876160-EB0E-89E7-F253-F8DEFBE46DFA}"/>
              </a:ext>
            </a:extLst>
          </p:cNvPr>
          <p:cNvCxnSpPr/>
          <p:nvPr/>
        </p:nvCxnSpPr>
        <p:spPr>
          <a:xfrm>
            <a:off x="0" y="1016063"/>
            <a:ext cx="12269096" cy="0"/>
          </a:xfrm>
          <a:prstGeom prst="line">
            <a:avLst/>
          </a:prstGeom>
          <a:ln w="12700">
            <a:solidFill>
              <a:srgbClr val="38572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034572C8-8239-BE72-95BE-90217558B3CB}"/>
              </a:ext>
            </a:extLst>
          </p:cNvPr>
          <p:cNvSpPr txBox="1"/>
          <p:nvPr/>
        </p:nvSpPr>
        <p:spPr>
          <a:xfrm>
            <a:off x="476250" y="1428749"/>
            <a:ext cx="10151644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err="1">
                <a:cs typeface="Calibri"/>
              </a:rPr>
              <a:t>Normalization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of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amount</a:t>
            </a:r>
            <a:r>
              <a:rPr lang="de-DE">
                <a:cs typeface="Calibri"/>
              </a:rPr>
              <a:t> </a:t>
            </a:r>
          </a:p>
          <a:p>
            <a:r>
              <a:rPr lang="de-DE" err="1">
                <a:cs typeface="Calibri"/>
              </a:rPr>
              <a:t>Normalization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between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replicates</a:t>
            </a:r>
            <a:r>
              <a:rPr lang="de-DE">
                <a:cs typeface="Calibri"/>
              </a:rPr>
              <a:t> (</a:t>
            </a:r>
            <a:r>
              <a:rPr lang="de-DE" err="1">
                <a:cs typeface="Calibri"/>
              </a:rPr>
              <a:t>mean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value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method</a:t>
            </a:r>
            <a:r>
              <a:rPr lang="de-DE">
                <a:cs typeface="Calibri"/>
              </a:rPr>
              <a:t>) </a:t>
            </a:r>
          </a:p>
          <a:p>
            <a:r>
              <a:rPr lang="de-DE" err="1">
                <a:cs typeface="Calibri"/>
              </a:rPr>
              <a:t>Correlation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between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proteins</a:t>
            </a:r>
            <a:r>
              <a:rPr lang="de-DE">
                <a:cs typeface="Calibri"/>
              </a:rPr>
              <a:t> (-&gt;</a:t>
            </a:r>
            <a:r>
              <a:rPr lang="de-DE" err="1">
                <a:cs typeface="Calibri"/>
              </a:rPr>
              <a:t>dimension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reduction</a:t>
            </a:r>
            <a:r>
              <a:rPr lang="de-DE">
                <a:cs typeface="Calibri"/>
              </a:rPr>
              <a:t>) (PCA, k-</a:t>
            </a:r>
            <a:r>
              <a:rPr lang="de-DE" err="1">
                <a:cs typeface="Calibri"/>
              </a:rPr>
              <a:t>means</a:t>
            </a:r>
            <a:r>
              <a:rPr lang="de-DE">
                <a:cs typeface="Calibri"/>
              </a:rPr>
              <a:t>, </a:t>
            </a:r>
            <a:r>
              <a:rPr lang="de-DE" err="1">
                <a:cs typeface="Calibri"/>
              </a:rPr>
              <a:t>silhouette</a:t>
            </a:r>
            <a:r>
              <a:rPr lang="de-DE">
                <a:cs typeface="Calibri"/>
              </a:rPr>
              <a:t> method)</a:t>
            </a:r>
          </a:p>
          <a:p>
            <a:r>
              <a:rPr lang="de-DE" err="1">
                <a:cs typeface="Calibri"/>
              </a:rPr>
              <a:t>Merge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highly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correlating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proteins</a:t>
            </a:r>
            <a:r>
              <a:rPr lang="de-DE">
                <a:cs typeface="Calibri" panose="020F0502020204030204"/>
              </a:rPr>
              <a:t> (</a:t>
            </a:r>
            <a:r>
              <a:rPr lang="de-DE" err="1">
                <a:cs typeface="Calibri" panose="020F0502020204030204"/>
              </a:rPr>
              <a:t>name</a:t>
            </a:r>
            <a:r>
              <a:rPr lang="de-DE">
                <a:cs typeface="Calibri" panose="020F0502020204030204"/>
              </a:rPr>
              <a:t> = </a:t>
            </a:r>
            <a:r>
              <a:rPr lang="de-DE" err="1">
                <a:cs typeface="Calibri" panose="020F0502020204030204"/>
              </a:rPr>
              <a:t>name</a:t>
            </a:r>
            <a:r>
              <a:rPr lang="de-DE">
                <a:cs typeface="Calibri" panose="020F0502020204030204"/>
              </a:rPr>
              <a:t> </a:t>
            </a:r>
            <a:r>
              <a:rPr lang="de-DE" err="1">
                <a:cs typeface="Calibri" panose="020F0502020204030204"/>
              </a:rPr>
              <a:t>of</a:t>
            </a:r>
            <a:r>
              <a:rPr lang="de-DE">
                <a:cs typeface="Calibri" panose="020F0502020204030204"/>
              </a:rPr>
              <a:t> </a:t>
            </a:r>
            <a:r>
              <a:rPr lang="de-DE" err="1">
                <a:cs typeface="Calibri" panose="020F0502020204030204"/>
              </a:rPr>
              <a:t>merged</a:t>
            </a:r>
            <a:r>
              <a:rPr lang="de-DE">
                <a:cs typeface="Calibri" panose="020F0502020204030204"/>
              </a:rPr>
              <a:t> </a:t>
            </a:r>
            <a:r>
              <a:rPr lang="de-DE" err="1">
                <a:cs typeface="Calibri" panose="020F0502020204030204"/>
              </a:rPr>
              <a:t>proteins</a:t>
            </a:r>
            <a:r>
              <a:rPr lang="de-DE">
                <a:cs typeface="Calibri" panose="020F0502020204030204"/>
              </a:rPr>
              <a:t>)</a:t>
            </a:r>
          </a:p>
          <a:p>
            <a:endParaRPr lang="de-DE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26191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141577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/>
                <a:cs typeface="Arial"/>
              </a:rPr>
              <a:t>Milestone</a:t>
            </a:r>
          </a:p>
          <a:p>
            <a:pPr algn="ctr"/>
            <a:r>
              <a:rPr lang="de-DE" sz="2000" err="1">
                <a:latin typeface="Arial"/>
                <a:cs typeface="Arial"/>
              </a:rPr>
              <a:t>Make</a:t>
            </a:r>
            <a:r>
              <a:rPr lang="de-DE" sz="2000">
                <a:latin typeface="Arial"/>
                <a:cs typeface="Arial"/>
              </a:rPr>
              <a:t> </a:t>
            </a:r>
            <a:r>
              <a:rPr lang="de-DE" sz="2000" err="1">
                <a:latin typeface="Arial"/>
                <a:cs typeface="Arial"/>
              </a:rPr>
              <a:t>data</a:t>
            </a:r>
            <a:r>
              <a:rPr lang="de-DE" sz="2000">
                <a:latin typeface="Arial"/>
                <a:cs typeface="Arial"/>
              </a:rPr>
              <a:t> </a:t>
            </a:r>
            <a:r>
              <a:rPr lang="de-DE" sz="2000" err="1">
                <a:latin typeface="Arial"/>
                <a:cs typeface="Arial"/>
              </a:rPr>
              <a:t>steady</a:t>
            </a:r>
            <a:r>
              <a:rPr lang="de-DE" sz="2000">
                <a:latin typeface="Arial"/>
                <a:cs typeface="Arial"/>
              </a:rPr>
              <a:t> </a:t>
            </a:r>
            <a:endParaRPr lang="de-DE" sz="2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de-DE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CF3E7FDF-1E43-4F33-3977-0CA1EDD6D44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52176694"/>
                  </p:ext>
                </p:extLst>
              </p:nvPr>
            </p:nvGraphicFramePr>
            <p:xfrm>
              <a:off x="3903846" y="3662138"/>
              <a:ext cx="116764" cy="65680"/>
            </p:xfrm>
            <a:graphic>
              <a:graphicData uri="http://schemas.microsoft.com/office/powerpoint/2016/slidezoom">
                <pslz:sldZm>
                  <pslz:sldZmObj sldId="275" cId="1139936437">
                    <pslz:zmPr id="{84925D8B-CF0F-4E20-96A8-3BF4192DA365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6764" cy="6568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extLst>
                  <a:ext uri="{FF2B5EF4-FFF2-40B4-BE49-F238E27FC236}">
                    <a16:creationId xmlns:a16="http://schemas.microsoft.com/office/drawing/2014/main" id="{CF3E7FDF-1E43-4F33-3977-0CA1EDD6D4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03846" y="3662138"/>
                <a:ext cx="116764" cy="6568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5406212"/>
      </p:ext>
    </p:extLst>
  </p:cSld>
  <p:clrMapOvr>
    <a:masterClrMapping/>
  </p:clrMapOvr>
  <p:transition spd="slow">
    <p:fade/>
  </p:transition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C6872F02-B861-560E-1598-A46B7548DFD8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E697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D20D0B2-600A-A8DD-CD3B-733A05403597}"/>
              </a:ext>
            </a:extLst>
          </p:cNvPr>
          <p:cNvSpPr txBox="1"/>
          <p:nvPr/>
        </p:nvSpPr>
        <p:spPr>
          <a:xfrm>
            <a:off x="1654342" y="827171"/>
            <a:ext cx="9023684" cy="48878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C25D352-EBF0-C1D5-E02F-58BF1FF702EC}"/>
              </a:ext>
            </a:extLst>
          </p:cNvPr>
          <p:cNvSpPr txBox="1"/>
          <p:nvPr/>
        </p:nvSpPr>
        <p:spPr>
          <a:xfrm>
            <a:off x="2055394" y="877302"/>
            <a:ext cx="85725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Regression </a:t>
            </a:r>
            <a:r>
              <a:rPr lang="de-DE" err="1">
                <a:cs typeface="Calibri"/>
              </a:rPr>
              <a:t>model</a:t>
            </a:r>
            <a:r>
              <a:rPr lang="de-DE">
                <a:cs typeface="Calibri"/>
              </a:rPr>
              <a:t> </a:t>
            </a:r>
          </a:p>
          <a:p>
            <a:r>
              <a:rPr lang="de-DE">
                <a:cs typeface="Calibri"/>
              </a:rPr>
              <a:t>Connection </a:t>
            </a:r>
            <a:r>
              <a:rPr lang="de-DE" err="1">
                <a:cs typeface="Calibri"/>
              </a:rPr>
              <a:t>between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function</a:t>
            </a:r>
            <a:r>
              <a:rPr lang="de-DE">
                <a:cs typeface="Calibri"/>
              </a:rPr>
              <a:t> and </a:t>
            </a:r>
            <a:r>
              <a:rPr lang="de-DE" err="1">
                <a:cs typeface="Calibri"/>
              </a:rPr>
              <a:t>results</a:t>
            </a:r>
            <a:r>
              <a:rPr lang="de-DE">
                <a:cs typeface="Calibri"/>
              </a:rPr>
              <a:t> (</a:t>
            </a:r>
            <a:r>
              <a:rPr lang="de-DE" err="1">
                <a:cs typeface="Calibri"/>
              </a:rPr>
              <a:t>for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specific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examples</a:t>
            </a:r>
            <a:r>
              <a:rPr lang="de-DE">
                <a:cs typeface="Calibri"/>
              </a:rPr>
              <a:t>) </a:t>
            </a:r>
          </a:p>
        </p:txBody>
      </p:sp>
    </p:spTree>
    <p:extLst>
      <p:ext uri="{BB962C8B-B14F-4D97-AF65-F5344CB8AC3E}">
        <p14:creationId xmlns:p14="http://schemas.microsoft.com/office/powerpoint/2010/main" val="891230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64B8983F-5C17-5272-29C6-6653277B93C8}"/>
              </a:ext>
            </a:extLst>
          </p:cNvPr>
          <p:cNvSpPr txBox="1"/>
          <p:nvPr/>
        </p:nvSpPr>
        <p:spPr>
          <a:xfrm>
            <a:off x="476249" y="401052"/>
            <a:ext cx="10076447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de-DE">
              <a:cs typeface="Calibri"/>
            </a:endParaRPr>
          </a:p>
          <a:p>
            <a:r>
              <a:rPr lang="de-DE" err="1">
                <a:cs typeface="Calibri"/>
              </a:rPr>
              <a:t>identifying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local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maxima</a:t>
            </a:r>
            <a:r>
              <a:rPr lang="de-DE">
                <a:cs typeface="Calibri"/>
              </a:rPr>
              <a:t> </a:t>
            </a:r>
            <a:endParaRPr lang="de-DE"/>
          </a:p>
          <a:p>
            <a:r>
              <a:rPr lang="de-DE">
                <a:cs typeface="Calibri"/>
              </a:rPr>
              <a:t>Add </a:t>
            </a:r>
            <a:r>
              <a:rPr lang="de-DE" err="1">
                <a:cs typeface="Calibri"/>
              </a:rPr>
              <a:t>shoulder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regions</a:t>
            </a:r>
            <a:r>
              <a:rPr lang="de-DE">
                <a:cs typeface="Calibri"/>
              </a:rPr>
              <a:t> </a:t>
            </a:r>
            <a:endParaRPr lang="de-DE"/>
          </a:p>
          <a:p>
            <a:r>
              <a:rPr lang="de-DE">
                <a:cs typeface="Calibri"/>
              </a:rPr>
              <a:t>Fitting </a:t>
            </a:r>
            <a:r>
              <a:rPr lang="de-DE" err="1">
                <a:cs typeface="Calibri"/>
              </a:rPr>
              <a:t>gaussian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curves</a:t>
            </a:r>
            <a:r>
              <a:rPr lang="de-DE">
                <a:cs typeface="Calibri"/>
              </a:rPr>
              <a:t> </a:t>
            </a:r>
          </a:p>
          <a:p>
            <a:endParaRPr lang="de-DE">
              <a:cs typeface="Calibri"/>
            </a:endParaRPr>
          </a:p>
          <a:p>
            <a:endParaRPr lang="de-DE">
              <a:cs typeface="Calibri"/>
            </a:endParaRPr>
          </a:p>
          <a:p>
            <a:endParaRPr lang="de-D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399364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4729D82-E927-5DC3-E1F2-9627420BFF51}"/>
              </a:ext>
            </a:extLst>
          </p:cNvPr>
          <p:cNvSpPr txBox="1"/>
          <p:nvPr/>
        </p:nvSpPr>
        <p:spPr>
          <a:xfrm>
            <a:off x="4499641" y="4505979"/>
            <a:ext cx="1728762" cy="11387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de-DE" sz="2800">
                <a:solidFill>
                  <a:srgbClr val="FFD966"/>
                </a:solidFill>
                <a:latin typeface="Arial"/>
                <a:cs typeface="Arial"/>
              </a:rPr>
              <a:t>Milestone</a:t>
            </a:r>
          </a:p>
          <a:p>
            <a:pPr algn="ctr"/>
            <a:r>
              <a:rPr lang="de-DE" sz="2000" err="1">
                <a:solidFill>
                  <a:srgbClr val="000000"/>
                </a:solidFill>
                <a:latin typeface="Arial"/>
                <a:cs typeface="Arial"/>
              </a:rPr>
              <a:t>Identification</a:t>
            </a:r>
            <a:r>
              <a:rPr lang="de-DE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2000" err="1">
                <a:solidFill>
                  <a:srgbClr val="000000"/>
                </a:solidFill>
                <a:latin typeface="Arial"/>
                <a:cs typeface="Arial"/>
              </a:rPr>
              <a:t>of</a:t>
            </a:r>
            <a:r>
              <a:rPr lang="de-DE" sz="2000">
                <a:solidFill>
                  <a:srgbClr val="000000"/>
                </a:solidFill>
                <a:latin typeface="Arial"/>
                <a:cs typeface="Arial"/>
              </a:rPr>
              <a:t> RBPs</a:t>
            </a:r>
            <a:endParaRPr lang="de-DE">
              <a:latin typeface="Arial"/>
              <a:cs typeface="Arial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7D22CEF6-A7EE-E6B5-11D2-458F80F1773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09054354"/>
                  </p:ext>
                </p:extLst>
              </p:nvPr>
            </p:nvGraphicFramePr>
            <p:xfrm>
              <a:off x="5364022" y="3643851"/>
              <a:ext cx="117291" cy="65976"/>
            </p:xfrm>
            <a:graphic>
              <a:graphicData uri="http://schemas.microsoft.com/office/powerpoint/2016/slidezoom">
                <pslz:sldZm>
                  <pslz:sldZmObj sldId="276" cId="2154629208">
                    <pslz:zmPr id="{DA3E9F24-5120-4A70-9841-D36562DABE83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7291" cy="6597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extLst>
                  <a:ext uri="{FF2B5EF4-FFF2-40B4-BE49-F238E27FC236}">
                    <a16:creationId xmlns:a16="http://schemas.microsoft.com/office/drawing/2014/main" id="{7D22CEF6-A7EE-E6B5-11D2-458F80F1773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64022" y="3643851"/>
                <a:ext cx="117291" cy="6597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5663892"/>
      </p:ext>
    </p:extLst>
  </p:cSld>
  <p:clrMapOvr>
    <a:masterClrMapping/>
  </p:clrMapOvr>
  <p:transition spd="slow">
    <p:fade/>
  </p:transition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586822AA-FA0C-5B47-E349-A39025FB1A1D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E596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5547789-2B81-9E7D-A75C-19CDDD056AC5}"/>
              </a:ext>
            </a:extLst>
          </p:cNvPr>
          <p:cNvSpPr txBox="1"/>
          <p:nvPr/>
        </p:nvSpPr>
        <p:spPr>
          <a:xfrm>
            <a:off x="1679407" y="1002631"/>
            <a:ext cx="93996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Project </a:t>
            </a:r>
            <a:r>
              <a:rPr lang="de-DE" err="1">
                <a:cs typeface="Calibri"/>
              </a:rPr>
              <a:t>report</a:t>
            </a:r>
            <a:r>
              <a:rPr lang="de-DE">
                <a:cs typeface="Calibri"/>
              </a:rPr>
              <a:t> (</a:t>
            </a:r>
            <a:r>
              <a:rPr lang="de-DE" err="1">
                <a:cs typeface="Calibri"/>
              </a:rPr>
              <a:t>pdf</a:t>
            </a:r>
            <a:r>
              <a:rPr lang="de-DE">
                <a:cs typeface="Calibri"/>
              </a:rPr>
              <a:t>)</a:t>
            </a:r>
          </a:p>
          <a:p>
            <a:r>
              <a:rPr lang="de-DE">
                <a:cs typeface="Calibri"/>
              </a:rPr>
              <a:t>Final </a:t>
            </a:r>
            <a:r>
              <a:rPr lang="de-DE" err="1">
                <a:cs typeface="Calibri"/>
              </a:rPr>
              <a:t>presentation</a:t>
            </a:r>
            <a:r>
              <a:rPr lang="de-DE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115936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B724467-19FA-3AB2-C297-E917338A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872" y="1392051"/>
            <a:ext cx="4655057" cy="273511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dirty="0"/>
              <a:t>`</a:t>
            </a:r>
            <a:r>
              <a:rPr lang="en-US" i="1" dirty="0"/>
              <a:t>We can only start to imagine the many opportunities that lie ahead</a:t>
            </a:r>
            <a:r>
              <a:rPr lang="en-US" dirty="0"/>
              <a:t>´</a:t>
            </a:r>
          </a:p>
        </p:txBody>
      </p:sp>
      <p:sp>
        <p:nvSpPr>
          <p:cNvPr id="2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3" descr="A grey room full of question marks with an opening going out">
            <a:extLst>
              <a:ext uri="{FF2B5EF4-FFF2-40B4-BE49-F238E27FC236}">
                <a16:creationId xmlns:a16="http://schemas.microsoft.com/office/drawing/2014/main" id="{204DF554-5346-7423-F805-85910F50A6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93" r="14854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8D70C09-4BBE-A810-32C5-AA8A2AAAD617}"/>
              </a:ext>
            </a:extLst>
          </p:cNvPr>
          <p:cNvSpPr txBox="1"/>
          <p:nvPr/>
        </p:nvSpPr>
        <p:spPr>
          <a:xfrm>
            <a:off x="890338" y="4709652"/>
            <a:ext cx="3357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/>
              <a:t>F. Gebauer et. al (2020). RNA-binding proteins in human genetic disease  </a:t>
            </a:r>
            <a:endParaRPr lang="de-DE" sz="16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0420E15-607A-2D29-B0FD-1297C85D3364}"/>
              </a:ext>
            </a:extLst>
          </p:cNvPr>
          <p:cNvSpPr/>
          <p:nvPr/>
        </p:nvSpPr>
        <p:spPr>
          <a:xfrm>
            <a:off x="766916" y="4286865"/>
            <a:ext cx="3854245" cy="31463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lussdiagramm: Lochstreifen 4">
            <a:extLst>
              <a:ext uri="{FF2B5EF4-FFF2-40B4-BE49-F238E27FC236}">
                <a16:creationId xmlns:a16="http://schemas.microsoft.com/office/drawing/2014/main" id="{FA631BF1-5C76-774F-ECAC-28D8DDE791EF}"/>
              </a:ext>
            </a:extLst>
          </p:cNvPr>
          <p:cNvSpPr/>
          <p:nvPr/>
        </p:nvSpPr>
        <p:spPr>
          <a:xfrm>
            <a:off x="654283" y="4335179"/>
            <a:ext cx="4391381" cy="166464"/>
          </a:xfrm>
          <a:prstGeom prst="flowChartPunchedTape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03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016B7E3F-C943-77AF-BF51-1397AE9D42C0}"/>
              </a:ext>
            </a:extLst>
          </p:cNvPr>
          <p:cNvSpPr txBox="1"/>
          <p:nvPr/>
        </p:nvSpPr>
        <p:spPr>
          <a:xfrm>
            <a:off x="551447" y="451184"/>
            <a:ext cx="616618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err="1">
                <a:cs typeface="Calibri"/>
              </a:rPr>
              <a:t>Plotting</a:t>
            </a:r>
            <a:r>
              <a:rPr lang="de-DE">
                <a:cs typeface="Calibri"/>
              </a:rPr>
              <a:t> shift </a:t>
            </a:r>
            <a:r>
              <a:rPr lang="de-DE" err="1">
                <a:cs typeface="Calibri"/>
              </a:rPr>
              <a:t>between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control</a:t>
            </a:r>
            <a:r>
              <a:rPr lang="de-DE">
                <a:cs typeface="Calibri"/>
              </a:rPr>
              <a:t> and </a:t>
            </a:r>
            <a:r>
              <a:rPr lang="de-DE" err="1">
                <a:cs typeface="Calibri"/>
              </a:rPr>
              <a:t>RNase</a:t>
            </a:r>
            <a:r>
              <a:rPr lang="de-DE">
                <a:cs typeface="Calibri"/>
              </a:rPr>
              <a:t> sample</a:t>
            </a:r>
          </a:p>
          <a:p>
            <a:r>
              <a:rPr lang="de-DE" err="1">
                <a:cs typeface="Calibri"/>
              </a:rPr>
              <a:t>Selection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of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significant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shifts</a:t>
            </a:r>
            <a:r>
              <a:rPr lang="de-DE">
                <a:cs typeface="Calibri"/>
              </a:rPr>
              <a:t> (p-</a:t>
            </a:r>
            <a:r>
              <a:rPr lang="de-DE" err="1">
                <a:cs typeface="Calibri"/>
              </a:rPr>
              <a:t>value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tests</a:t>
            </a:r>
            <a:r>
              <a:rPr lang="de-DE">
                <a:cs typeface="Calibri"/>
              </a:rPr>
              <a:t>) </a:t>
            </a:r>
          </a:p>
          <a:p>
            <a:r>
              <a:rPr lang="de-DE" err="1">
                <a:cs typeface="Calibri"/>
              </a:rPr>
              <a:t>Comparing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to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databases</a:t>
            </a:r>
            <a:r>
              <a:rPr lang="de-DE">
                <a:cs typeface="Calibri"/>
              </a:rPr>
              <a:t> </a:t>
            </a:r>
          </a:p>
          <a:p>
            <a:endParaRPr lang="de-D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4629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4729D82-E927-5DC3-E1F2-9627420BFF51}"/>
              </a:ext>
            </a:extLst>
          </p:cNvPr>
          <p:cNvSpPr txBox="1"/>
          <p:nvPr/>
        </p:nvSpPr>
        <p:spPr>
          <a:xfrm>
            <a:off x="4499641" y="4505979"/>
            <a:ext cx="1728762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de-DE" sz="2800">
                <a:solidFill>
                  <a:srgbClr val="FFD966"/>
                </a:solidFill>
                <a:latin typeface="Arial"/>
                <a:cs typeface="Arial"/>
              </a:rPr>
              <a:t>Milestone</a:t>
            </a:r>
          </a:p>
          <a:p>
            <a:pPr algn="ctr"/>
            <a:endParaRPr lang="de-DE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B8F5E2B9-B334-2128-AA89-34CB39B54683}"/>
              </a:ext>
            </a:extLst>
          </p:cNvPr>
          <p:cNvSpPr txBox="1"/>
          <p:nvPr/>
        </p:nvSpPr>
        <p:spPr>
          <a:xfrm>
            <a:off x="5975902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7C3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AA50EAF4-DF5D-5FC0-58B1-A4569A29DDA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36534011"/>
                  </p:ext>
                </p:extLst>
              </p:nvPr>
            </p:nvGraphicFramePr>
            <p:xfrm>
              <a:off x="6898042" y="3638835"/>
              <a:ext cx="82855" cy="46606"/>
            </p:xfrm>
            <a:graphic>
              <a:graphicData uri="http://schemas.microsoft.com/office/powerpoint/2016/slidezoom">
                <pslz:sldZm>
                  <pslz:sldZmObj sldId="277" cId="2719094728">
                    <pslz:zmPr id="{69B4BC6B-0946-4E7C-8702-1C1FC3D4D6EE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2855" cy="4660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extLst>
                  <a:ext uri="{FF2B5EF4-FFF2-40B4-BE49-F238E27FC236}">
                    <a16:creationId xmlns:a16="http://schemas.microsoft.com/office/drawing/2014/main" id="{AA50EAF4-DF5D-5FC0-58B1-A4569A29DDA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98042" y="3638835"/>
                <a:ext cx="82855" cy="4660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4701244"/>
      </p:ext>
    </p:extLst>
  </p:cSld>
  <p:clrMapOvr>
    <a:masterClrMapping/>
  </p:clrMapOvr>
  <p:transition spd="slow">
    <p:fade/>
  </p:transition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81676F96-764E-F8F9-0082-CBBEA132BFA5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C65B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76FDB4-9780-119B-C921-33309AB76FA4}"/>
              </a:ext>
            </a:extLst>
          </p:cNvPr>
          <p:cNvSpPr txBox="1"/>
          <p:nvPr/>
        </p:nvSpPr>
        <p:spPr>
          <a:xfrm>
            <a:off x="2080460" y="852237"/>
            <a:ext cx="76450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Buffer </a:t>
            </a:r>
            <a:r>
              <a:rPr lang="de-DE" err="1">
                <a:cs typeface="Calibri"/>
              </a:rPr>
              <a:t>weeks</a:t>
            </a:r>
            <a:r>
              <a:rPr lang="de-DE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9597129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3815EB12-56D4-5F3A-927C-332EB5AAABA2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F7C3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705F3D0-A3C3-C02A-0094-7297461DC620}"/>
              </a:ext>
            </a:extLst>
          </p:cNvPr>
          <p:cNvSpPr txBox="1"/>
          <p:nvPr/>
        </p:nvSpPr>
        <p:spPr>
          <a:xfrm>
            <a:off x="1403684" y="1228224"/>
            <a:ext cx="922421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err="1">
                <a:cs typeface="Calibri"/>
              </a:rPr>
              <a:t>Defining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shifts</a:t>
            </a:r>
            <a:r>
              <a:rPr lang="de-DE">
                <a:cs typeface="Calibri"/>
              </a:rPr>
              <a:t> in </a:t>
            </a:r>
            <a:r>
              <a:rPr lang="de-DE" err="1">
                <a:cs typeface="Calibri"/>
              </a:rPr>
              <a:t>left</a:t>
            </a:r>
            <a:r>
              <a:rPr lang="de-DE">
                <a:cs typeface="Calibri"/>
              </a:rPr>
              <a:t> and </a:t>
            </a:r>
            <a:r>
              <a:rPr lang="de-DE" err="1">
                <a:cs typeface="Calibri"/>
              </a:rPr>
              <a:t>right</a:t>
            </a:r>
            <a:r>
              <a:rPr lang="de-DE">
                <a:cs typeface="Calibri"/>
              </a:rPr>
              <a:t> shift </a:t>
            </a:r>
          </a:p>
          <a:p>
            <a:r>
              <a:rPr lang="de-DE" err="1">
                <a:cs typeface="Calibri"/>
              </a:rPr>
              <a:t>Comparison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to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databases</a:t>
            </a:r>
            <a:r>
              <a:rPr lang="de-DE">
                <a:cs typeface="Calibri"/>
              </a:rPr>
              <a:t> (20 </a:t>
            </a:r>
            <a:r>
              <a:rPr lang="de-DE" err="1">
                <a:cs typeface="Calibri"/>
              </a:rPr>
              <a:t>example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proteins</a:t>
            </a:r>
            <a:r>
              <a:rPr lang="de-DE">
                <a:cs typeface="Calibri"/>
              </a:rPr>
              <a:t>) </a:t>
            </a:r>
          </a:p>
          <a:p>
            <a:r>
              <a:rPr lang="de-DE">
                <a:cs typeface="Calibri"/>
              </a:rPr>
              <a:t>Plot </a:t>
            </a:r>
            <a:r>
              <a:rPr lang="de-DE" err="1">
                <a:cs typeface="Calibri"/>
              </a:rPr>
              <a:t>overview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of</a:t>
            </a:r>
            <a:r>
              <a:rPr lang="de-DE">
                <a:cs typeface="Calibri"/>
              </a:rPr>
              <a:t> different shift </a:t>
            </a:r>
            <a:r>
              <a:rPr lang="de-DE" err="1">
                <a:cs typeface="Calibri"/>
              </a:rPr>
              <a:t>categories</a:t>
            </a:r>
            <a:r>
              <a:rPr lang="de-DE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7190947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4729D82-E927-5DC3-E1F2-9627420BFF51}"/>
              </a:ext>
            </a:extLst>
          </p:cNvPr>
          <p:cNvSpPr txBox="1"/>
          <p:nvPr/>
        </p:nvSpPr>
        <p:spPr>
          <a:xfrm>
            <a:off x="4499641" y="4505979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FD9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28B2E7B8-23BB-F5B1-816C-9B0F8AA753B8}"/>
              </a:ext>
            </a:extLst>
          </p:cNvPr>
          <p:cNvSpPr txBox="1"/>
          <p:nvPr/>
        </p:nvSpPr>
        <p:spPr>
          <a:xfrm>
            <a:off x="7467051" y="4519625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E5965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B8F5E2B9-B334-2128-AA89-34CB39B54683}"/>
              </a:ext>
            </a:extLst>
          </p:cNvPr>
          <p:cNvSpPr txBox="1"/>
          <p:nvPr/>
        </p:nvSpPr>
        <p:spPr>
          <a:xfrm>
            <a:off x="5975902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7C3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B6FEBAEB-DD3F-631F-7CDC-5B5FC078B9E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95851096"/>
                  </p:ext>
                </p:extLst>
              </p:nvPr>
            </p:nvGraphicFramePr>
            <p:xfrm>
              <a:off x="8447862" y="3643851"/>
              <a:ext cx="36000" cy="20250"/>
            </p:xfrm>
            <a:graphic>
              <a:graphicData uri="http://schemas.microsoft.com/office/powerpoint/2016/slidezoom">
                <pslz:sldZm>
                  <pslz:sldZmObj sldId="278" cId="891230913">
                    <pslz:zmPr id="{EF6E2FF6-6B31-466A-8401-82266114E737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6000" cy="202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B6FEBAEB-DD3F-631F-7CDC-5B5FC078B9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47862" y="3643851"/>
                <a:ext cx="36000" cy="202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7225503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C6872F02-B861-560E-1598-A46B7548DFD8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E697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D20D0B2-600A-A8DD-CD3B-733A05403597}"/>
              </a:ext>
            </a:extLst>
          </p:cNvPr>
          <p:cNvSpPr txBox="1"/>
          <p:nvPr/>
        </p:nvSpPr>
        <p:spPr>
          <a:xfrm>
            <a:off x="1654342" y="827171"/>
            <a:ext cx="9023684" cy="48878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C25D352-EBF0-C1D5-E02F-58BF1FF702EC}"/>
              </a:ext>
            </a:extLst>
          </p:cNvPr>
          <p:cNvSpPr txBox="1"/>
          <p:nvPr/>
        </p:nvSpPr>
        <p:spPr>
          <a:xfrm>
            <a:off x="2055394" y="877302"/>
            <a:ext cx="85725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Regression </a:t>
            </a:r>
            <a:r>
              <a:rPr lang="de-DE" err="1">
                <a:cs typeface="Calibri"/>
              </a:rPr>
              <a:t>model</a:t>
            </a:r>
            <a:r>
              <a:rPr lang="de-DE">
                <a:cs typeface="Calibri"/>
              </a:rPr>
              <a:t> </a:t>
            </a:r>
          </a:p>
          <a:p>
            <a:r>
              <a:rPr lang="de-DE">
                <a:cs typeface="Calibri"/>
              </a:rPr>
              <a:t>Connection </a:t>
            </a:r>
            <a:r>
              <a:rPr lang="de-DE" err="1">
                <a:cs typeface="Calibri"/>
              </a:rPr>
              <a:t>between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function</a:t>
            </a:r>
            <a:r>
              <a:rPr lang="de-DE">
                <a:cs typeface="Calibri"/>
              </a:rPr>
              <a:t> and </a:t>
            </a:r>
            <a:r>
              <a:rPr lang="de-DE" err="1">
                <a:cs typeface="Calibri"/>
              </a:rPr>
              <a:t>results</a:t>
            </a:r>
            <a:r>
              <a:rPr lang="de-DE">
                <a:cs typeface="Calibri"/>
              </a:rPr>
              <a:t> (</a:t>
            </a:r>
            <a:r>
              <a:rPr lang="de-DE" err="1">
                <a:cs typeface="Calibri"/>
              </a:rPr>
              <a:t>for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specific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examples</a:t>
            </a:r>
            <a:r>
              <a:rPr lang="de-DE">
                <a:cs typeface="Calibri"/>
              </a:rPr>
              <a:t>) </a:t>
            </a:r>
          </a:p>
        </p:txBody>
      </p:sp>
    </p:spTree>
    <p:extLst>
      <p:ext uri="{BB962C8B-B14F-4D97-AF65-F5344CB8AC3E}">
        <p14:creationId xmlns:p14="http://schemas.microsoft.com/office/powerpoint/2010/main" val="891230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4729D82-E927-5DC3-E1F2-9627420BFF51}"/>
              </a:ext>
            </a:extLst>
          </p:cNvPr>
          <p:cNvSpPr txBox="1"/>
          <p:nvPr/>
        </p:nvSpPr>
        <p:spPr>
          <a:xfrm>
            <a:off x="4499641" y="4505979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FD9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28B2E7B8-23BB-F5B1-816C-9B0F8AA753B8}"/>
              </a:ext>
            </a:extLst>
          </p:cNvPr>
          <p:cNvSpPr txBox="1"/>
          <p:nvPr/>
        </p:nvSpPr>
        <p:spPr>
          <a:xfrm>
            <a:off x="7467051" y="4519625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E5965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B8F5E2B9-B334-2128-AA89-34CB39B54683}"/>
              </a:ext>
            </a:extLst>
          </p:cNvPr>
          <p:cNvSpPr txBox="1"/>
          <p:nvPr/>
        </p:nvSpPr>
        <p:spPr>
          <a:xfrm>
            <a:off x="5975902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7C3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69CB3361-B1B6-D54D-71A9-63AF218246EC}"/>
              </a:ext>
            </a:extLst>
          </p:cNvPr>
          <p:cNvSpPr txBox="1"/>
          <p:nvPr/>
        </p:nvSpPr>
        <p:spPr>
          <a:xfrm>
            <a:off x="8981626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C65B1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E7714913-F991-4827-041A-537731C62BA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68665506"/>
                  </p:ext>
                </p:extLst>
              </p:nvPr>
            </p:nvGraphicFramePr>
            <p:xfrm>
              <a:off x="9938253" y="3633726"/>
              <a:ext cx="36000" cy="20250"/>
            </p:xfrm>
            <a:graphic>
              <a:graphicData uri="http://schemas.microsoft.com/office/powerpoint/2016/slidezoom">
                <pslz:sldZm>
                  <pslz:sldZmObj sldId="279" cId="3115936000">
                    <pslz:zmPr id="{A228CA8D-EA2D-4D17-B7B5-4DA76C1E2216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6000" cy="202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E7714913-F991-4827-041A-537731C62BA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38253" y="3633726"/>
                <a:ext cx="36000" cy="202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5507260"/>
      </p:ext>
    </p:extLst>
  </p:cSld>
  <p:clrMapOvr>
    <a:masterClrMapping/>
  </p:clrMapOvr>
  <p:transition spd="slow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586822AA-FA0C-5B47-E349-A39025FB1A1D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E596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5547789-2B81-9E7D-A75C-19CDDD056AC5}"/>
              </a:ext>
            </a:extLst>
          </p:cNvPr>
          <p:cNvSpPr txBox="1"/>
          <p:nvPr/>
        </p:nvSpPr>
        <p:spPr>
          <a:xfrm>
            <a:off x="1679407" y="1002631"/>
            <a:ext cx="93996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Project </a:t>
            </a:r>
            <a:r>
              <a:rPr lang="de-DE" err="1">
                <a:cs typeface="Calibri"/>
              </a:rPr>
              <a:t>report</a:t>
            </a:r>
            <a:r>
              <a:rPr lang="de-DE">
                <a:cs typeface="Calibri"/>
              </a:rPr>
              <a:t> (</a:t>
            </a:r>
            <a:r>
              <a:rPr lang="de-DE" err="1">
                <a:cs typeface="Calibri"/>
              </a:rPr>
              <a:t>pdf</a:t>
            </a:r>
            <a:r>
              <a:rPr lang="de-DE">
                <a:cs typeface="Calibri"/>
              </a:rPr>
              <a:t>)</a:t>
            </a:r>
          </a:p>
          <a:p>
            <a:r>
              <a:rPr lang="de-DE">
                <a:cs typeface="Calibri"/>
              </a:rPr>
              <a:t>Final </a:t>
            </a:r>
            <a:r>
              <a:rPr lang="de-DE" err="1">
                <a:cs typeface="Calibri"/>
              </a:rPr>
              <a:t>presentation</a:t>
            </a:r>
            <a:r>
              <a:rPr lang="de-DE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1159360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4729D82-E927-5DC3-E1F2-9627420BFF51}"/>
              </a:ext>
            </a:extLst>
          </p:cNvPr>
          <p:cNvSpPr txBox="1"/>
          <p:nvPr/>
        </p:nvSpPr>
        <p:spPr>
          <a:xfrm>
            <a:off x="4499641" y="4505979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FD9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28B2E7B8-23BB-F5B1-816C-9B0F8AA753B8}"/>
              </a:ext>
            </a:extLst>
          </p:cNvPr>
          <p:cNvSpPr txBox="1"/>
          <p:nvPr/>
        </p:nvSpPr>
        <p:spPr>
          <a:xfrm>
            <a:off x="7467051" y="4519625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E5965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FAFC0E9B-F9B1-8E00-5A41-FA390CBD945A}"/>
              </a:ext>
            </a:extLst>
          </p:cNvPr>
          <p:cNvSpPr txBox="1"/>
          <p:nvPr/>
        </p:nvSpPr>
        <p:spPr>
          <a:xfrm>
            <a:off x="10438872" y="4512800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843C0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B8F5E2B9-B334-2128-AA89-34CB39B54683}"/>
              </a:ext>
            </a:extLst>
          </p:cNvPr>
          <p:cNvSpPr txBox="1"/>
          <p:nvPr/>
        </p:nvSpPr>
        <p:spPr>
          <a:xfrm>
            <a:off x="5975902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7C3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69CB3361-B1B6-D54D-71A9-63AF218246EC}"/>
              </a:ext>
            </a:extLst>
          </p:cNvPr>
          <p:cNvSpPr txBox="1"/>
          <p:nvPr/>
        </p:nvSpPr>
        <p:spPr>
          <a:xfrm>
            <a:off x="8981626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C65B1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C8E03CE1-7D00-C984-5524-A9796C5AD8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86861846"/>
                  </p:ext>
                </p:extLst>
              </p:nvPr>
            </p:nvGraphicFramePr>
            <p:xfrm>
              <a:off x="11318242" y="3473354"/>
              <a:ext cx="81278" cy="45719"/>
            </p:xfrm>
            <a:graphic>
              <a:graphicData uri="http://schemas.microsoft.com/office/powerpoint/2016/slidezoom">
                <pslz:sldZm>
                  <pslz:sldZmObj sldId="280" cId="3959712910">
                    <pslz:zmPr id="{4062BD52-90C9-49CF-B8D1-E2D5E556FC81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1278" cy="4571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C8E03CE1-7D00-C984-5524-A9796C5AD8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18242" y="3473354"/>
                <a:ext cx="81278" cy="4571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1597860"/>
      </p:ext>
    </p:extLst>
  </p:cSld>
  <p:clrMapOvr>
    <a:masterClrMapping/>
  </p:clrMapOvr>
  <p:transition spd="slow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81676F96-764E-F8F9-0082-CBBEA132BFA5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C65B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76FDB4-9780-119B-C921-33309AB76FA4}"/>
              </a:ext>
            </a:extLst>
          </p:cNvPr>
          <p:cNvSpPr txBox="1"/>
          <p:nvPr/>
        </p:nvSpPr>
        <p:spPr>
          <a:xfrm>
            <a:off x="2080460" y="852237"/>
            <a:ext cx="76450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Buffer </a:t>
            </a:r>
            <a:r>
              <a:rPr lang="de-DE" err="1">
                <a:cs typeface="Calibri"/>
              </a:rPr>
              <a:t>weeks</a:t>
            </a:r>
            <a:r>
              <a:rPr lang="de-DE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9597129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D3DC04EB-7D83-BBA7-4D6E-D04E203849EC}"/>
              </a:ext>
            </a:extLst>
          </p:cNvPr>
          <p:cNvSpPr/>
          <p:nvPr/>
        </p:nvSpPr>
        <p:spPr>
          <a:xfrm>
            <a:off x="-5393931" y="-1084385"/>
            <a:ext cx="9561203" cy="9026770"/>
          </a:xfrm>
          <a:prstGeom prst="ellipse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9914615-B944-B6E9-F956-18A67CC82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Team </a:t>
            </a:r>
            <a:r>
              <a:rPr lang="de-DE" dirty="0" err="1">
                <a:solidFill>
                  <a:srgbClr val="FFFFFF"/>
                </a:solidFill>
              </a:rPr>
              <a:t>organisation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A76750-18A5-E73A-442D-F9ABA9C0E2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b="1" dirty="0"/>
              <a:t> at least one meeting per week</a:t>
            </a:r>
          </a:p>
          <a:p>
            <a:pPr lvl="1">
              <a:lnSpc>
                <a:spcPct val="150000"/>
              </a:lnSpc>
              <a:buClr>
                <a:srgbClr val="EFB979"/>
              </a:buClr>
              <a:buFont typeface="Courier New" panose="02070309020205020404" pitchFamily="49" charset="0"/>
              <a:buChar char="o"/>
            </a:pPr>
            <a:r>
              <a:rPr lang="en-GB" dirty="0"/>
              <a:t>Wednesday before </a:t>
            </a:r>
            <a:r>
              <a:rPr lang="en-GB" dirty="0" err="1"/>
              <a:t>tutorium</a:t>
            </a:r>
            <a:endParaRPr lang="en-GB" dirty="0"/>
          </a:p>
          <a:p>
            <a:pPr lvl="1">
              <a:lnSpc>
                <a:spcPct val="150000"/>
              </a:lnSpc>
              <a:buClr>
                <a:srgbClr val="EFB979"/>
              </a:buClr>
              <a:buFont typeface="Courier New" panose="02070309020205020404" pitchFamily="49" charset="0"/>
              <a:buChar char="o"/>
            </a:pPr>
            <a:r>
              <a:rPr lang="en-GB" dirty="0"/>
              <a:t>Present what we have achieved</a:t>
            </a:r>
          </a:p>
          <a:p>
            <a:pPr lvl="1">
              <a:lnSpc>
                <a:spcPct val="150000"/>
              </a:lnSpc>
              <a:buClr>
                <a:srgbClr val="EFB979"/>
              </a:buClr>
              <a:buFont typeface="Courier New" panose="02070309020205020404" pitchFamily="49" charset="0"/>
              <a:buChar char="o"/>
            </a:pPr>
            <a:r>
              <a:rPr lang="en-GB" dirty="0"/>
              <a:t>Collect all important questions for </a:t>
            </a:r>
            <a:r>
              <a:rPr lang="en-GB" dirty="0" err="1"/>
              <a:t>tutorium</a:t>
            </a:r>
            <a:endParaRPr lang="en-GB" dirty="0"/>
          </a:p>
          <a:p>
            <a:pPr lvl="1">
              <a:lnSpc>
                <a:spcPct val="150000"/>
              </a:lnSpc>
              <a:buClr>
                <a:srgbClr val="EFB979"/>
              </a:buClr>
              <a:buFont typeface="Courier New" panose="02070309020205020404" pitchFamily="49" charset="0"/>
              <a:buChar char="o"/>
            </a:pPr>
            <a:r>
              <a:rPr lang="en-GB" dirty="0"/>
              <a:t>Use GitHub for organisation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9092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AA2FEAA-4E6F-B4A2-C0AC-C0FEC26D1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de-DE" sz="4200"/>
              <a:t>RNA-binding proteins (RBP)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BD0F83-814E-27EC-930C-D2F8C4723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902940"/>
            <a:ext cx="3429000" cy="3410712"/>
          </a:xfrm>
        </p:spPr>
        <p:txBody>
          <a:bodyPr anchor="t">
            <a:normAutofit/>
          </a:bodyPr>
          <a:lstStyle/>
          <a:p>
            <a:r>
              <a:rPr lang="de-DE" sz="2200" dirty="0"/>
              <a:t>RBP </a:t>
            </a:r>
            <a:r>
              <a:rPr lang="de-DE" sz="2200" dirty="0" err="1"/>
              <a:t>family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one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largest</a:t>
            </a:r>
            <a:r>
              <a:rPr lang="de-DE" sz="2200" dirty="0"/>
              <a:t> in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cell</a:t>
            </a:r>
            <a:r>
              <a:rPr lang="de-DE" sz="2200" dirty="0"/>
              <a:t> </a:t>
            </a:r>
          </a:p>
          <a:p>
            <a:r>
              <a:rPr lang="de-DE" sz="2200" dirty="0"/>
              <a:t>&gt;4000 RBPs </a:t>
            </a:r>
            <a:r>
              <a:rPr lang="de-DE" sz="2200" dirty="0" err="1"/>
              <a:t>are</a:t>
            </a:r>
            <a:r>
              <a:rPr lang="de-DE" sz="2200" dirty="0"/>
              <a:t> </a:t>
            </a:r>
            <a:r>
              <a:rPr lang="de-DE" sz="2200" dirty="0" err="1"/>
              <a:t>already</a:t>
            </a:r>
            <a:r>
              <a:rPr lang="de-DE" sz="2200" dirty="0"/>
              <a:t> </a:t>
            </a:r>
            <a:r>
              <a:rPr lang="de-DE" sz="2200" dirty="0" err="1"/>
              <a:t>found</a:t>
            </a:r>
            <a:endParaRPr lang="de-DE" sz="2200" dirty="0"/>
          </a:p>
          <a:p>
            <a:r>
              <a:rPr lang="de-DE" sz="2200" dirty="0"/>
              <a:t>Control RNA </a:t>
            </a:r>
            <a:r>
              <a:rPr lang="de-DE" sz="2200" dirty="0" err="1"/>
              <a:t>life</a:t>
            </a:r>
            <a:r>
              <a:rPr lang="de-DE" sz="2200" dirty="0"/>
              <a:t>, </a:t>
            </a:r>
            <a:r>
              <a:rPr lang="de-DE" sz="2200" dirty="0" err="1"/>
              <a:t>function</a:t>
            </a:r>
            <a:r>
              <a:rPr lang="de-DE" sz="2200" dirty="0"/>
              <a:t>, </a:t>
            </a:r>
            <a:r>
              <a:rPr lang="de-DE" sz="2200" dirty="0" err="1"/>
              <a:t>efficiency</a:t>
            </a:r>
            <a:r>
              <a:rPr lang="de-DE" sz="2200" dirty="0"/>
              <a:t> -&gt; </a:t>
            </a:r>
            <a:r>
              <a:rPr lang="de-DE" sz="2200" dirty="0" err="1"/>
              <a:t>house-keeping</a:t>
            </a:r>
            <a:r>
              <a:rPr lang="de-DE" sz="2200" dirty="0"/>
              <a:t> </a:t>
            </a:r>
            <a:r>
              <a:rPr lang="de-DE" sz="2200" dirty="0" err="1"/>
              <a:t>role</a:t>
            </a:r>
            <a:r>
              <a:rPr lang="de-DE" sz="2200" dirty="0"/>
              <a:t> </a:t>
            </a:r>
          </a:p>
          <a:p>
            <a:r>
              <a:rPr lang="de-DE" sz="2200" dirty="0"/>
              <a:t>Extensive </a:t>
            </a:r>
            <a:r>
              <a:rPr lang="de-DE" sz="2200" dirty="0" err="1"/>
              <a:t>regulatory</a:t>
            </a:r>
            <a:r>
              <a:rPr lang="de-DE" sz="2200" dirty="0"/>
              <a:t> </a:t>
            </a:r>
            <a:r>
              <a:rPr lang="de-DE" sz="2200" dirty="0" err="1"/>
              <a:t>networks</a:t>
            </a:r>
            <a:endParaRPr lang="de-DE" sz="2200" dirty="0"/>
          </a:p>
        </p:txBody>
      </p:sp>
      <p:pic>
        <p:nvPicPr>
          <p:cNvPr id="5" name="Grafik 4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04544290-678A-9B11-861C-6CC095F94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969550"/>
            <a:ext cx="6903720" cy="491890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64A1A5FD-77EB-F7A5-920E-9CD738319F15}"/>
              </a:ext>
            </a:extLst>
          </p:cNvPr>
          <p:cNvSpPr/>
          <p:nvPr/>
        </p:nvSpPr>
        <p:spPr>
          <a:xfrm>
            <a:off x="530942" y="2438400"/>
            <a:ext cx="3528994" cy="23108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lussdiagramm: Lochstreifen 6">
            <a:extLst>
              <a:ext uri="{FF2B5EF4-FFF2-40B4-BE49-F238E27FC236}">
                <a16:creationId xmlns:a16="http://schemas.microsoft.com/office/drawing/2014/main" id="{5F930623-0B13-796F-8670-C27BFA810901}"/>
              </a:ext>
            </a:extLst>
          </p:cNvPr>
          <p:cNvSpPr/>
          <p:nvPr/>
        </p:nvSpPr>
        <p:spPr>
          <a:xfrm>
            <a:off x="766489" y="2522562"/>
            <a:ext cx="3008671" cy="138964"/>
          </a:xfrm>
          <a:prstGeom prst="flowChartPunchedTape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40670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0F41C4E2-14E0-F387-7CE9-D38DCF0D555B}"/>
              </a:ext>
            </a:extLst>
          </p:cNvPr>
          <p:cNvSpPr txBox="1"/>
          <p:nvPr/>
        </p:nvSpPr>
        <p:spPr>
          <a:xfrm>
            <a:off x="0" y="48657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Disadvantages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Method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397061EC-9A1B-7A34-EF89-C6E03063CD6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907BB14F-53D5-85F1-7AA2-E40845B95CC8}"/>
              </a:ext>
            </a:extLst>
          </p:cNvPr>
          <p:cNvSpPr txBox="1"/>
          <p:nvPr/>
        </p:nvSpPr>
        <p:spPr>
          <a:xfrm>
            <a:off x="167341" y="1697318"/>
            <a:ext cx="115285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/>
              <a:t>Proteins </a:t>
            </a:r>
            <a:r>
              <a:rPr lang="de-DE" dirty="0" err="1"/>
              <a:t>with</a:t>
            </a:r>
            <a:r>
              <a:rPr lang="de-DE" dirty="0"/>
              <a:t> leak </a:t>
            </a:r>
            <a:r>
              <a:rPr lang="de-DE" dirty="0" err="1"/>
              <a:t>interaction</a:t>
            </a:r>
            <a:r>
              <a:rPr lang="de-DE" dirty="0"/>
              <a:t> (</a:t>
            </a:r>
            <a:r>
              <a:rPr lang="de-DE" dirty="0" err="1"/>
              <a:t>low</a:t>
            </a:r>
            <a:r>
              <a:rPr lang="de-DE" dirty="0"/>
              <a:t> </a:t>
            </a:r>
            <a:r>
              <a:rPr lang="de-DE" dirty="0" err="1"/>
              <a:t>abondents</a:t>
            </a:r>
            <a:r>
              <a:rPr lang="de-DE" dirty="0"/>
              <a:t>)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missed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Can not </a:t>
            </a:r>
            <a:r>
              <a:rPr lang="de-DE" dirty="0" err="1"/>
              <a:t>assess</a:t>
            </a:r>
            <a:r>
              <a:rPr lang="de-DE" dirty="0"/>
              <a:t> RBP </a:t>
            </a:r>
            <a:r>
              <a:rPr lang="de-DE" dirty="0" err="1"/>
              <a:t>affinity</a:t>
            </a:r>
            <a:r>
              <a:rPr lang="de-DE" dirty="0"/>
              <a:t> and </a:t>
            </a:r>
            <a:r>
              <a:rPr lang="de-DE" dirty="0" err="1"/>
              <a:t>specifity</a:t>
            </a:r>
            <a:r>
              <a:rPr lang="de-DE" dirty="0"/>
              <a:t> -&gt; </a:t>
            </a:r>
            <a:r>
              <a:rPr lang="de-DE" dirty="0" err="1"/>
              <a:t>has</a:t>
            </a:r>
            <a:r>
              <a:rPr lang="de-DE" dirty="0"/>
              <a:t> to </a:t>
            </a:r>
            <a:r>
              <a:rPr lang="de-DE" dirty="0" err="1"/>
              <a:t>examine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protein</a:t>
            </a:r>
            <a:r>
              <a:rPr lang="de-DE" dirty="0"/>
              <a:t> </a:t>
            </a:r>
            <a:r>
              <a:rPr lang="de-DE" dirty="0" err="1"/>
              <a:t>individuals</a:t>
            </a:r>
            <a:r>
              <a:rPr lang="de-DE" dirty="0"/>
              <a:t> (</a:t>
            </a:r>
            <a:r>
              <a:rPr lang="de-DE" dirty="0" err="1"/>
              <a:t>functional</a:t>
            </a:r>
            <a:r>
              <a:rPr lang="de-DE" dirty="0"/>
              <a:t> follow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experiments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2123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90D01200-0224-43C5-AB38-FB4D16B73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680C510-7E64-7687-2F59-DD3A42C09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5391912" cy="15361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RBP interaction with RNA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28A44A4-A002-4A88-9FC9-1D0566C97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E7D5C7B-DD16-401B-85CE-4AAA2A4F5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65011A-D00F-8D0E-38D3-CF8A7AB5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3355848"/>
            <a:ext cx="6268770" cy="2825496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/>
              <a:t>Binding through hydrogen bonds &amp; Van der Waals interactions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/>
              <a:t>Interactions occur dynamically -&gt; local rearrangements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/>
              <a:t>4 typical types of interactions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/>
              <a:t>Often RBPs have RNA binding domains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/>
              <a:t>Combining multiple RNA binding domains in one RBP     -&gt; high specificity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C2436B6-9BBF-1729-969D-6CDDE14D43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08" t="3497" b="8079"/>
          <a:stretch/>
        </p:blipFill>
        <p:spPr>
          <a:xfrm>
            <a:off x="8251419" y="18288"/>
            <a:ext cx="3391871" cy="6950979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D993DD8D-77E9-586F-C8EB-655763B0CED1}"/>
              </a:ext>
            </a:extLst>
          </p:cNvPr>
          <p:cNvSpPr/>
          <p:nvPr/>
        </p:nvSpPr>
        <p:spPr>
          <a:xfrm>
            <a:off x="612648" y="535071"/>
            <a:ext cx="695042" cy="139214"/>
          </a:xfrm>
          <a:prstGeom prst="rect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2912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71CB7C-66F7-D67F-C1C3-2E860F81D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3865" y="396303"/>
            <a:ext cx="5891348" cy="1783080"/>
          </a:xfrm>
        </p:spPr>
        <p:txBody>
          <a:bodyPr anchor="b">
            <a:normAutofit/>
          </a:bodyPr>
          <a:lstStyle/>
          <a:p>
            <a:r>
              <a:rPr lang="de-DE" sz="5400" dirty="0"/>
              <a:t>RBP </a:t>
            </a:r>
            <a:r>
              <a:rPr lang="de-DE" sz="5400" dirty="0" err="1"/>
              <a:t>related</a:t>
            </a:r>
            <a:r>
              <a:rPr lang="de-DE" sz="5400" dirty="0"/>
              <a:t> </a:t>
            </a:r>
            <a:r>
              <a:rPr lang="de-DE" sz="5400" dirty="0" err="1"/>
              <a:t>diseases</a:t>
            </a:r>
            <a:r>
              <a:rPr lang="de-DE" sz="5400" dirty="0"/>
              <a:t> </a:t>
            </a:r>
          </a:p>
        </p:txBody>
      </p:sp>
      <p:pic>
        <p:nvPicPr>
          <p:cNvPr id="5" name="Picture 4" descr="A row of samples for medical testing">
            <a:extLst>
              <a:ext uri="{FF2B5EF4-FFF2-40B4-BE49-F238E27FC236}">
                <a16:creationId xmlns:a16="http://schemas.microsoft.com/office/drawing/2014/main" id="{22266666-17E0-9A45-0462-9B0F4E727F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3000"/>
                    </a14:imgEffect>
                    <a14:imgEffect>
                      <a14:colorTemperature colorTemp="7200"/>
                    </a14:imgEffect>
                    <a14:imgEffect>
                      <a14:saturation sat="150000"/>
                    </a14:imgEffect>
                  </a14:imgLayer>
                </a14:imgProps>
              </a:ext>
            </a:extLst>
          </a:blip>
          <a:srcRect l="48033" r="1034"/>
          <a:stretch/>
        </p:blipFill>
        <p:spPr>
          <a:xfrm>
            <a:off x="-29816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7FF53C9-1EF6-0EA7-4F19-78D49C5B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3865" y="3178572"/>
            <a:ext cx="4243589" cy="3483864"/>
          </a:xfrm>
        </p:spPr>
        <p:txBody>
          <a:bodyPr>
            <a:normAutofit/>
          </a:bodyPr>
          <a:lstStyle/>
          <a:p>
            <a:r>
              <a:rPr lang="de-DE" sz="2200" dirty="0" err="1"/>
              <a:t>Mutations</a:t>
            </a:r>
            <a:r>
              <a:rPr lang="de-DE" sz="2200" dirty="0"/>
              <a:t> in RBP </a:t>
            </a:r>
            <a:r>
              <a:rPr lang="de-DE" sz="2200" dirty="0" err="1"/>
              <a:t>encoding</a:t>
            </a:r>
            <a:r>
              <a:rPr lang="de-DE" sz="2200" dirty="0"/>
              <a:t> genes </a:t>
            </a:r>
          </a:p>
          <a:p>
            <a:r>
              <a:rPr lang="de-DE" sz="2200" dirty="0" err="1"/>
              <a:t>Malfunction</a:t>
            </a:r>
            <a:r>
              <a:rPr lang="de-DE" sz="2200" dirty="0"/>
              <a:t> </a:t>
            </a:r>
            <a:r>
              <a:rPr lang="de-DE" sz="2200" dirty="0" err="1"/>
              <a:t>underlies</a:t>
            </a:r>
            <a:r>
              <a:rPr lang="de-DE" sz="2200" dirty="0"/>
              <a:t> </a:t>
            </a:r>
            <a:r>
              <a:rPr lang="de-DE" sz="2200" dirty="0" err="1"/>
              <a:t>origin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many</a:t>
            </a:r>
            <a:r>
              <a:rPr lang="de-DE" sz="2200" dirty="0"/>
              <a:t> </a:t>
            </a:r>
            <a:r>
              <a:rPr lang="de-DE" sz="2200" dirty="0" err="1"/>
              <a:t>diseases</a:t>
            </a:r>
            <a:endParaRPr lang="de-DE" sz="2200" dirty="0"/>
          </a:p>
          <a:p>
            <a:r>
              <a:rPr lang="de-DE" sz="2200" dirty="0"/>
              <a:t> Tissue </a:t>
            </a:r>
            <a:r>
              <a:rPr lang="de-DE" sz="2200" dirty="0" err="1"/>
              <a:t>specific</a:t>
            </a:r>
            <a:r>
              <a:rPr lang="de-DE" sz="2200" dirty="0"/>
              <a:t> </a:t>
            </a:r>
            <a:r>
              <a:rPr lang="de-DE" sz="2200" dirty="0" err="1"/>
              <a:t>defects</a:t>
            </a:r>
            <a:endParaRPr lang="de-DE" sz="2200" dirty="0"/>
          </a:p>
          <a:p>
            <a:pPr marL="0" indent="0">
              <a:buNone/>
            </a:pPr>
            <a:r>
              <a:rPr lang="de-DE" sz="2200" dirty="0"/>
              <a:t>-&gt; </a:t>
            </a:r>
            <a:r>
              <a:rPr lang="de-DE" sz="2200" dirty="0" err="1"/>
              <a:t>Diseases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nervous</a:t>
            </a:r>
            <a:r>
              <a:rPr lang="de-DE" sz="2200" dirty="0"/>
              <a:t> </a:t>
            </a:r>
            <a:r>
              <a:rPr lang="de-DE" sz="2200" dirty="0" err="1"/>
              <a:t>system</a:t>
            </a:r>
            <a:endParaRPr lang="de-DE" sz="2200" dirty="0"/>
          </a:p>
          <a:p>
            <a:pPr marL="0" indent="0">
              <a:buNone/>
            </a:pPr>
            <a:r>
              <a:rPr lang="de-DE" sz="2200" dirty="0"/>
              <a:t>-&gt; </a:t>
            </a:r>
            <a:r>
              <a:rPr lang="de-DE" sz="2200" dirty="0" err="1"/>
              <a:t>cancer</a:t>
            </a:r>
            <a:r>
              <a:rPr lang="de-DE" sz="2200" dirty="0"/>
              <a:t> </a:t>
            </a:r>
            <a:r>
              <a:rPr lang="de-DE" sz="2200" dirty="0" err="1"/>
              <a:t>cells</a:t>
            </a:r>
            <a:r>
              <a:rPr lang="de-DE" sz="2200" dirty="0"/>
              <a:t> </a:t>
            </a:r>
          </a:p>
          <a:p>
            <a:r>
              <a:rPr lang="de-DE" sz="2200" dirty="0"/>
              <a:t>Promising </a:t>
            </a:r>
            <a:r>
              <a:rPr lang="de-DE" sz="2200" dirty="0" err="1"/>
              <a:t>novel</a:t>
            </a:r>
            <a:r>
              <a:rPr lang="de-DE" sz="2200" dirty="0"/>
              <a:t> </a:t>
            </a:r>
            <a:r>
              <a:rPr lang="de-DE" sz="2200" dirty="0" err="1"/>
              <a:t>therapeutic</a:t>
            </a:r>
            <a:r>
              <a:rPr lang="de-DE" sz="2200" dirty="0"/>
              <a:t> </a:t>
            </a:r>
            <a:r>
              <a:rPr lang="de-DE" sz="2200" dirty="0" err="1"/>
              <a:t>targets</a:t>
            </a:r>
            <a:endParaRPr lang="de-DE" sz="2200" dirty="0"/>
          </a:p>
        </p:txBody>
      </p:sp>
      <p:sp>
        <p:nvSpPr>
          <p:cNvPr id="4" name="Flussdiagramm: Lochstreifen 3">
            <a:extLst>
              <a:ext uri="{FF2B5EF4-FFF2-40B4-BE49-F238E27FC236}">
                <a16:creationId xmlns:a16="http://schemas.microsoft.com/office/drawing/2014/main" id="{31A3494D-2100-90A0-259A-C32ACE39264D}"/>
              </a:ext>
            </a:extLst>
          </p:cNvPr>
          <p:cNvSpPr/>
          <p:nvPr/>
        </p:nvSpPr>
        <p:spPr>
          <a:xfrm>
            <a:off x="5223865" y="2291715"/>
            <a:ext cx="5719438" cy="176182"/>
          </a:xfrm>
          <a:prstGeom prst="flowChartPunchedTape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7195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25651E87-C0A2-6D2B-9ADD-9876ABF05FDF}"/>
              </a:ext>
            </a:extLst>
          </p:cNvPr>
          <p:cNvSpPr txBox="1"/>
          <p:nvPr/>
        </p:nvSpPr>
        <p:spPr>
          <a:xfrm>
            <a:off x="0" y="498222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>
                <a:latin typeface="Arial" panose="020B0604020202020204" pitchFamily="34" charset="0"/>
                <a:cs typeface="Arial" panose="020B0604020202020204" pitchFamily="34" charset="0"/>
              </a:rPr>
              <a:t>	GOALS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0B82A81D-9C16-A432-DD49-35E75FE34AE3}"/>
              </a:ext>
            </a:extLst>
          </p:cNvPr>
          <p:cNvCxnSpPr/>
          <p:nvPr/>
        </p:nvCxnSpPr>
        <p:spPr>
          <a:xfrm>
            <a:off x="0" y="1016063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034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4F93F7-F259-BF9B-BEB9-88D32960C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106B3E-AB3A-EDC7-6876-685499663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5508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CD192D76-2D59-6B4A-072E-C40A356A54C9}"/>
              </a:ext>
            </a:extLst>
          </p:cNvPr>
          <p:cNvSpPr txBox="1"/>
          <p:nvPr/>
        </p:nvSpPr>
        <p:spPr>
          <a:xfrm>
            <a:off x="0" y="296529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DATASET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E037B82-D34C-EF6B-F55A-B93F3B4DFA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51" t="20130" r="2707" b="56839"/>
          <a:stretch/>
        </p:blipFill>
        <p:spPr>
          <a:xfrm>
            <a:off x="152714" y="3577473"/>
            <a:ext cx="11886571" cy="1961231"/>
          </a:xfrm>
          <a:prstGeom prst="rect">
            <a:avLst/>
          </a:prstGeom>
        </p:spPr>
      </p:pic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DA415AE-2CEE-44D2-BC7D-8E1D86F59407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Ellipse 17">
            <a:extLst>
              <a:ext uri="{FF2B5EF4-FFF2-40B4-BE49-F238E27FC236}">
                <a16:creationId xmlns:a16="http://schemas.microsoft.com/office/drawing/2014/main" id="{4E3545D5-C86D-B3BB-2FF1-5F8537BA017C}"/>
              </a:ext>
            </a:extLst>
          </p:cNvPr>
          <p:cNvSpPr/>
          <p:nvPr/>
        </p:nvSpPr>
        <p:spPr>
          <a:xfrm>
            <a:off x="4858405" y="4098665"/>
            <a:ext cx="2011680" cy="371138"/>
          </a:xfrm>
          <a:prstGeom prst="ellipse">
            <a:avLst/>
          </a:prstGeom>
          <a:noFill/>
          <a:ln w="19050">
            <a:solidFill>
              <a:srgbClr val="EFB9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>
                <a:solidFill>
                  <a:schemeClr val="accent6">
                    <a:lumMod val="75000"/>
                  </a:schemeClr>
                </a:solidFill>
              </a:ln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F0600CE-5796-3FBC-78E0-40D88A86759F}"/>
              </a:ext>
            </a:extLst>
          </p:cNvPr>
          <p:cNvSpPr txBox="1"/>
          <p:nvPr/>
        </p:nvSpPr>
        <p:spPr>
          <a:xfrm>
            <a:off x="152715" y="1785802"/>
            <a:ext cx="3305296" cy="1138773"/>
          </a:xfrm>
          <a:prstGeom prst="rect">
            <a:avLst/>
          </a:prstGeom>
          <a:noFill/>
          <a:ln w="19050">
            <a:solidFill>
              <a:srgbClr val="EFB979"/>
            </a:solidFill>
          </a:ln>
        </p:spPr>
        <p:txBody>
          <a:bodyPr wrap="square">
            <a:spAutoFit/>
          </a:bodyPr>
          <a:lstStyle/>
          <a:p>
            <a:r>
              <a:rPr lang="de-DE" sz="2000" err="1">
                <a:latin typeface="Arial" panose="020B0604020202020204" pitchFamily="34" charset="0"/>
                <a:cs typeface="Arial" panose="020B0604020202020204" pitchFamily="34" charset="0"/>
              </a:rPr>
              <a:t>Amount</a:t>
            </a:r>
            <a:r>
              <a:rPr lang="de-DE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000">
                <a:latin typeface="Arial" panose="020B0604020202020204" pitchFamily="34" charset="0"/>
                <a:cs typeface="Arial" panose="020B0604020202020204" pitchFamily="34" charset="0"/>
              </a:rPr>
              <a:t> NELFA_HUMAN</a:t>
            </a:r>
          </a:p>
          <a:p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Fraction</a:t>
            </a: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</a:p>
          <a:p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Replicate</a:t>
            </a: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</a:p>
          <a:p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Control sample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81AF1E2-F98B-5AA2-5553-1403BCE2D066}"/>
              </a:ext>
            </a:extLst>
          </p:cNvPr>
          <p:cNvSpPr txBox="1"/>
          <p:nvPr/>
        </p:nvSpPr>
        <p:spPr>
          <a:xfrm>
            <a:off x="152714" y="5663540"/>
            <a:ext cx="1295473" cy="707886"/>
          </a:xfrm>
          <a:prstGeom prst="rect">
            <a:avLst/>
          </a:prstGeom>
          <a:noFill/>
          <a:ln w="19050">
            <a:solidFill>
              <a:srgbClr val="BFBFBF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2000">
                <a:cs typeface="Calibri"/>
              </a:rPr>
              <a:t>3680 </a:t>
            </a:r>
            <a:r>
              <a:rPr lang="de-DE" sz="2000" err="1">
                <a:cs typeface="Calibri"/>
              </a:rPr>
              <a:t>rows</a:t>
            </a:r>
            <a:r>
              <a:rPr lang="de-DE" sz="2000">
                <a:cs typeface="Calibri"/>
              </a:rPr>
              <a:t> </a:t>
            </a:r>
          </a:p>
          <a:p>
            <a:pPr algn="ctr"/>
            <a:r>
              <a:rPr lang="de-DE" sz="2000">
                <a:cs typeface="Calibri"/>
              </a:rPr>
              <a:t>= </a:t>
            </a:r>
            <a:r>
              <a:rPr lang="de-DE" sz="2000" err="1">
                <a:cs typeface="Calibri"/>
              </a:rPr>
              <a:t>proteins</a:t>
            </a:r>
            <a:endParaRPr lang="de-DE" sz="2000">
              <a:cs typeface="Calibri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3E9ECBB-F59D-1EF0-2349-171811B97931}"/>
              </a:ext>
            </a:extLst>
          </p:cNvPr>
          <p:cNvSpPr txBox="1"/>
          <p:nvPr/>
        </p:nvSpPr>
        <p:spPr>
          <a:xfrm>
            <a:off x="4537681" y="1785802"/>
            <a:ext cx="4664808" cy="1169551"/>
          </a:xfrm>
          <a:prstGeom prst="rect">
            <a:avLst/>
          </a:prstGeom>
          <a:noFill/>
          <a:ln w="19050">
            <a:solidFill>
              <a:srgbClr val="BFBFBF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2000">
                <a:latin typeface="Arial" panose="020B0604020202020204" pitchFamily="34" charset="0"/>
                <a:cs typeface="Arial" panose="020B0604020202020204" pitchFamily="34" charset="0"/>
              </a:rPr>
              <a:t>150 </a:t>
            </a:r>
            <a:r>
              <a:rPr lang="de-DE" sz="2000" err="1">
                <a:latin typeface="Arial" panose="020B0604020202020204" pitchFamily="34" charset="0"/>
                <a:cs typeface="Arial" panose="020B0604020202020204" pitchFamily="34" charset="0"/>
              </a:rPr>
              <a:t>columns</a:t>
            </a:r>
          </a:p>
          <a:p>
            <a:pPr algn="ctr"/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25 </a:t>
            </a:r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Fractions</a:t>
            </a:r>
            <a:endParaRPr lang="de-DE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Replicates</a:t>
            </a: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 – Control sample</a:t>
            </a:r>
          </a:p>
          <a:p>
            <a:pPr algn="ctr"/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Replicates</a:t>
            </a: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RNase</a:t>
            </a: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 sample</a:t>
            </a:r>
          </a:p>
        </p:txBody>
      </p:sp>
    </p:spTree>
    <p:extLst>
      <p:ext uri="{BB962C8B-B14F-4D97-AF65-F5344CB8AC3E}">
        <p14:creationId xmlns:p14="http://schemas.microsoft.com/office/powerpoint/2010/main" val="1751798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CD192D76-2D59-6B4A-072E-C40A356A54C9}"/>
              </a:ext>
            </a:extLst>
          </p:cNvPr>
          <p:cNvSpPr txBox="1"/>
          <p:nvPr/>
        </p:nvSpPr>
        <p:spPr>
          <a:xfrm>
            <a:off x="0" y="48657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>
                <a:latin typeface="Arial" panose="020B0604020202020204" pitchFamily="34" charset="0"/>
                <a:cs typeface="Arial" panose="020B0604020202020204" pitchFamily="34" charset="0"/>
              </a:rPr>
              <a:t>	DATASET -&gt; genauer auf die Daten eingehen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E037B82-D34C-EF6B-F55A-B93F3B4DFA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51" t="20130" r="2707" b="56839"/>
          <a:stretch/>
        </p:blipFill>
        <p:spPr>
          <a:xfrm>
            <a:off x="152714" y="3577473"/>
            <a:ext cx="11886571" cy="1961231"/>
          </a:xfrm>
          <a:prstGeom prst="rect">
            <a:avLst/>
          </a:prstGeom>
        </p:spPr>
      </p:pic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DA415AE-2CEE-44D2-BC7D-8E1D86F59407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Ellipse 17">
            <a:extLst>
              <a:ext uri="{FF2B5EF4-FFF2-40B4-BE49-F238E27FC236}">
                <a16:creationId xmlns:a16="http://schemas.microsoft.com/office/drawing/2014/main" id="{4E3545D5-C86D-B3BB-2FF1-5F8537BA017C}"/>
              </a:ext>
            </a:extLst>
          </p:cNvPr>
          <p:cNvSpPr/>
          <p:nvPr/>
        </p:nvSpPr>
        <p:spPr>
          <a:xfrm>
            <a:off x="1344706" y="4098665"/>
            <a:ext cx="2011680" cy="37113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0461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918</Words>
  <Application>Microsoft Office PowerPoint</Application>
  <PresentationFormat>Breitbild</PresentationFormat>
  <Paragraphs>269</Paragraphs>
  <Slides>30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6" baseType="lpstr">
      <vt:lpstr>-apple-system</vt:lpstr>
      <vt:lpstr>Arial</vt:lpstr>
      <vt:lpstr>Calibri</vt:lpstr>
      <vt:lpstr>Calibri Light</vt:lpstr>
      <vt:lpstr>Courier New</vt:lpstr>
      <vt:lpstr>Office</vt:lpstr>
      <vt:lpstr>Proteome-wide Screen for RNA-dependent Proteins-  non-synchronized A549 cells</vt:lpstr>
      <vt:lpstr>`We can only start to imagine the many opportunities that lie ahead´</vt:lpstr>
      <vt:lpstr>RNA-binding proteins (RBP)</vt:lpstr>
      <vt:lpstr>RBP interaction with RNA</vt:lpstr>
      <vt:lpstr>RBP related diseases </vt:lpstr>
      <vt:lpstr>PowerPoint-Präsentation</vt:lpstr>
      <vt:lpstr>Method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Team organisation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Tine Limberg</dc:creator>
  <cp:lastModifiedBy>Anastasia Moeller</cp:lastModifiedBy>
  <cp:revision>11</cp:revision>
  <dcterms:created xsi:type="dcterms:W3CDTF">2023-05-06T07:25:28Z</dcterms:created>
  <dcterms:modified xsi:type="dcterms:W3CDTF">2023-05-11T13:42:47Z</dcterms:modified>
</cp:coreProperties>
</file>